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81" r:id="rId2"/>
    <p:sldId id="290" r:id="rId3"/>
    <p:sldId id="292" r:id="rId4"/>
    <p:sldId id="294" r:id="rId5"/>
    <p:sldId id="299" r:id="rId6"/>
    <p:sldId id="277" r:id="rId7"/>
    <p:sldId id="296" r:id="rId8"/>
    <p:sldId id="298" r:id="rId9"/>
    <p:sldId id="280" r:id="rId10"/>
    <p:sldId id="282" r:id="rId11"/>
    <p:sldId id="288" r:id="rId12"/>
    <p:sldId id="284" r:id="rId13"/>
    <p:sldId id="283" r:id="rId14"/>
    <p:sldId id="286" r:id="rId15"/>
    <p:sldId id="285" r:id="rId16"/>
    <p:sldId id="278" r:id="rId17"/>
    <p:sldId id="300" r:id="rId18"/>
    <p:sldId id="301" r:id="rId19"/>
    <p:sldId id="295" r:id="rId20"/>
    <p:sldId id="302" r:id="rId21"/>
    <p:sldId id="303" r:id="rId22"/>
    <p:sldId id="30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82591" autoAdjust="0"/>
  </p:normalViewPr>
  <p:slideViewPr>
    <p:cSldViewPr snapToGrid="0" snapToObjects="1">
      <p:cViewPr varScale="1">
        <p:scale>
          <a:sx n="58" d="100"/>
          <a:sy n="58" d="100"/>
        </p:scale>
        <p:origin x="67" y="19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2" d="100"/>
          <a:sy n="112" d="100"/>
        </p:scale>
        <p:origin x="-174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6DC38C-57F2-410C-9986-4BC702FA9475}"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6FA856B9-5D6B-4B97-B7C6-83048CD09453}">
      <dgm:prSet/>
      <dgm:spPr/>
      <dgm:t>
        <a:bodyPr/>
        <a:lstStyle/>
        <a:p>
          <a:r>
            <a:rPr lang="en-US" dirty="0"/>
            <a:t>Start out</a:t>
          </a:r>
        </a:p>
      </dgm:t>
    </dgm:pt>
    <dgm:pt modelId="{892520BF-3652-4529-9C75-1AD4049593B6}" type="parTrans" cxnId="{8C94BF39-09DF-4480-9BB6-BCFBB4557459}">
      <dgm:prSet/>
      <dgm:spPr/>
      <dgm:t>
        <a:bodyPr/>
        <a:lstStyle/>
        <a:p>
          <a:endParaRPr lang="en-US"/>
        </a:p>
      </dgm:t>
    </dgm:pt>
    <dgm:pt modelId="{E5C479A4-7BC7-4AF5-9BAB-3E0308EEB5A0}" type="sibTrans" cxnId="{8C94BF39-09DF-4480-9BB6-BCFBB4557459}">
      <dgm:prSet/>
      <dgm:spPr/>
      <dgm:t>
        <a:bodyPr/>
        <a:lstStyle/>
        <a:p>
          <a:endParaRPr lang="en-US"/>
        </a:p>
      </dgm:t>
    </dgm:pt>
    <dgm:pt modelId="{0E1FA7C3-F76A-444C-A90B-69B226E51175}">
      <dgm:prSet custT="1"/>
      <dgm:spPr/>
      <dgm:t>
        <a:bodyPr/>
        <a:lstStyle/>
        <a:p>
          <a:r>
            <a:rPr lang="en-US" sz="1600" dirty="0"/>
            <a:t>Start out with a baseball size piece of wet clay.</a:t>
          </a:r>
        </a:p>
      </dgm:t>
    </dgm:pt>
    <dgm:pt modelId="{C20D1C2B-D4C9-4596-91B5-C588E2298D0A}" type="parTrans" cxnId="{C6280584-9414-4439-9123-F7607E19C20C}">
      <dgm:prSet/>
      <dgm:spPr/>
      <dgm:t>
        <a:bodyPr/>
        <a:lstStyle/>
        <a:p>
          <a:endParaRPr lang="en-US"/>
        </a:p>
      </dgm:t>
    </dgm:pt>
    <dgm:pt modelId="{4E630291-CEFB-4920-B3ED-398E4C2AA6D8}" type="sibTrans" cxnId="{C6280584-9414-4439-9123-F7607E19C20C}">
      <dgm:prSet/>
      <dgm:spPr/>
      <dgm:t>
        <a:bodyPr/>
        <a:lstStyle/>
        <a:p>
          <a:endParaRPr lang="en-US"/>
        </a:p>
      </dgm:t>
    </dgm:pt>
    <dgm:pt modelId="{548EC6C6-DC78-48D0-A677-C82A8CFFDD32}">
      <dgm:prSet custT="1"/>
      <dgm:spPr/>
      <dgm:t>
        <a:bodyPr/>
        <a:lstStyle/>
        <a:p>
          <a:r>
            <a:rPr lang="en-US" sz="1400" dirty="0"/>
            <a:t>Divide the clay in 1/3 and 2/3 pieces.</a:t>
          </a:r>
        </a:p>
      </dgm:t>
    </dgm:pt>
    <dgm:pt modelId="{45D45888-A057-4ED2-AC90-0C557C10E30E}" type="parTrans" cxnId="{801B02F2-4B65-40D5-89EE-BB475819CD0A}">
      <dgm:prSet/>
      <dgm:spPr/>
      <dgm:t>
        <a:bodyPr/>
        <a:lstStyle/>
        <a:p>
          <a:endParaRPr lang="en-US"/>
        </a:p>
      </dgm:t>
    </dgm:pt>
    <dgm:pt modelId="{F2F9310C-945F-45DC-8DFD-864C10A00C7F}" type="sibTrans" cxnId="{801B02F2-4B65-40D5-89EE-BB475819CD0A}">
      <dgm:prSet/>
      <dgm:spPr/>
      <dgm:t>
        <a:bodyPr/>
        <a:lstStyle/>
        <a:p>
          <a:endParaRPr lang="en-US"/>
        </a:p>
      </dgm:t>
    </dgm:pt>
    <dgm:pt modelId="{BC7431A0-F6F8-4E27-BD8B-5D509F0D5772}">
      <dgm:prSet/>
      <dgm:spPr/>
      <dgm:t>
        <a:bodyPr/>
        <a:lstStyle/>
        <a:p>
          <a:r>
            <a:rPr lang="en-US" dirty="0"/>
            <a:t>Set</a:t>
          </a:r>
        </a:p>
      </dgm:t>
    </dgm:pt>
    <dgm:pt modelId="{54860F2E-6999-4B2A-8B75-DF717640A7F0}" type="parTrans" cxnId="{04F3BE47-7CD2-4C7F-842E-1BF1DFD4AB48}">
      <dgm:prSet/>
      <dgm:spPr/>
      <dgm:t>
        <a:bodyPr/>
        <a:lstStyle/>
        <a:p>
          <a:endParaRPr lang="en-US"/>
        </a:p>
      </dgm:t>
    </dgm:pt>
    <dgm:pt modelId="{873B21E1-989B-46D1-AF59-587BD2E03AA4}" type="sibTrans" cxnId="{04F3BE47-7CD2-4C7F-842E-1BF1DFD4AB48}">
      <dgm:prSet/>
      <dgm:spPr/>
      <dgm:t>
        <a:bodyPr/>
        <a:lstStyle/>
        <a:p>
          <a:endParaRPr lang="en-US"/>
        </a:p>
      </dgm:t>
    </dgm:pt>
    <dgm:pt modelId="{9B1DACEC-2F45-4F51-BF7D-18FA3AF9F3F7}">
      <dgm:prSet custT="1"/>
      <dgm:spPr/>
      <dgm:t>
        <a:bodyPr/>
        <a:lstStyle/>
        <a:p>
          <a:r>
            <a:rPr lang="en-US" sz="1600" dirty="0"/>
            <a:t>Set the 1/3 size piece aside</a:t>
          </a:r>
          <a:r>
            <a:rPr lang="en-US" sz="1100" dirty="0"/>
            <a:t>.</a:t>
          </a:r>
        </a:p>
      </dgm:t>
    </dgm:pt>
    <dgm:pt modelId="{560C4ECA-81DB-4089-97EC-9C2149F5801A}" type="parTrans" cxnId="{04B49CE1-4B7A-49D7-A56D-A9AB112D6423}">
      <dgm:prSet/>
      <dgm:spPr/>
      <dgm:t>
        <a:bodyPr/>
        <a:lstStyle/>
        <a:p>
          <a:endParaRPr lang="en-US"/>
        </a:p>
      </dgm:t>
    </dgm:pt>
    <dgm:pt modelId="{06F8BD78-B8CA-45BF-9A9A-590E459647B9}" type="sibTrans" cxnId="{04B49CE1-4B7A-49D7-A56D-A9AB112D6423}">
      <dgm:prSet/>
      <dgm:spPr/>
      <dgm:t>
        <a:bodyPr/>
        <a:lstStyle/>
        <a:p>
          <a:endParaRPr lang="en-US"/>
        </a:p>
      </dgm:t>
    </dgm:pt>
    <dgm:pt modelId="{6B61F1EA-4D17-4ACD-BF31-15AFF0236D4F}">
      <dgm:prSet/>
      <dgm:spPr/>
      <dgm:t>
        <a:bodyPr/>
        <a:lstStyle/>
        <a:p>
          <a:r>
            <a:rPr lang="en-US" dirty="0"/>
            <a:t>Take</a:t>
          </a:r>
        </a:p>
      </dgm:t>
    </dgm:pt>
    <dgm:pt modelId="{FF986546-12BF-450D-9803-D3DE85709898}" type="parTrans" cxnId="{F973AB2C-3F36-4967-9027-CCDC20327F90}">
      <dgm:prSet/>
      <dgm:spPr/>
      <dgm:t>
        <a:bodyPr/>
        <a:lstStyle/>
        <a:p>
          <a:endParaRPr lang="en-US"/>
        </a:p>
      </dgm:t>
    </dgm:pt>
    <dgm:pt modelId="{C470E079-A9A8-4890-A70D-5ED92F88D3B4}" type="sibTrans" cxnId="{F973AB2C-3F36-4967-9027-CCDC20327F90}">
      <dgm:prSet/>
      <dgm:spPr/>
      <dgm:t>
        <a:bodyPr/>
        <a:lstStyle/>
        <a:p>
          <a:endParaRPr lang="en-US"/>
        </a:p>
      </dgm:t>
    </dgm:pt>
    <dgm:pt modelId="{7DA5DFCD-AE13-49FD-8107-19E779BF7BBF}">
      <dgm:prSet custT="1"/>
      <dgm:spPr/>
      <dgm:t>
        <a:bodyPr/>
        <a:lstStyle/>
        <a:p>
          <a:r>
            <a:rPr lang="en-US" sz="1600" dirty="0"/>
            <a:t>Take the bigger piece and roll into a perfect ball shape.</a:t>
          </a:r>
        </a:p>
      </dgm:t>
    </dgm:pt>
    <dgm:pt modelId="{04006AE7-A1CA-459E-9636-3258822EAE11}" type="parTrans" cxnId="{46745D5B-2CE8-422D-B8F5-8BCAF9F0FF92}">
      <dgm:prSet/>
      <dgm:spPr/>
      <dgm:t>
        <a:bodyPr/>
        <a:lstStyle/>
        <a:p>
          <a:endParaRPr lang="en-US"/>
        </a:p>
      </dgm:t>
    </dgm:pt>
    <dgm:pt modelId="{EFDA83F1-53D7-476C-AB05-B603723EFB93}" type="sibTrans" cxnId="{46745D5B-2CE8-422D-B8F5-8BCAF9F0FF92}">
      <dgm:prSet/>
      <dgm:spPr/>
      <dgm:t>
        <a:bodyPr/>
        <a:lstStyle/>
        <a:p>
          <a:endParaRPr lang="en-US"/>
        </a:p>
      </dgm:t>
    </dgm:pt>
    <dgm:pt modelId="{003D26ED-A66C-4125-81F4-6C3859740653}">
      <dgm:prSet/>
      <dgm:spPr/>
      <dgm:t>
        <a:bodyPr/>
        <a:lstStyle/>
        <a:p>
          <a:r>
            <a:rPr lang="en-US"/>
            <a:t>Stick</a:t>
          </a:r>
        </a:p>
      </dgm:t>
    </dgm:pt>
    <dgm:pt modelId="{D11645C6-5AF6-4BC0-A5F7-2406F44A2546}" type="parTrans" cxnId="{3C9E857C-9A7D-437E-B885-7932F9FC9753}">
      <dgm:prSet/>
      <dgm:spPr/>
      <dgm:t>
        <a:bodyPr/>
        <a:lstStyle/>
        <a:p>
          <a:endParaRPr lang="en-US"/>
        </a:p>
      </dgm:t>
    </dgm:pt>
    <dgm:pt modelId="{F3D7F735-C9BC-4D8D-95FC-2C7C6CA7F561}" type="sibTrans" cxnId="{3C9E857C-9A7D-437E-B885-7932F9FC9753}">
      <dgm:prSet/>
      <dgm:spPr/>
      <dgm:t>
        <a:bodyPr/>
        <a:lstStyle/>
        <a:p>
          <a:endParaRPr lang="en-US"/>
        </a:p>
      </dgm:t>
    </dgm:pt>
    <dgm:pt modelId="{B40C78F3-2B6D-4D3D-B9B2-0C16C0C52CD1}">
      <dgm:prSet custT="1"/>
      <dgm:spPr/>
      <dgm:t>
        <a:bodyPr/>
        <a:lstStyle/>
        <a:p>
          <a:r>
            <a:rPr lang="en-US" sz="1800" dirty="0"/>
            <a:t>Stick your thump into the center of the big ball, partial way.</a:t>
          </a:r>
        </a:p>
      </dgm:t>
    </dgm:pt>
    <dgm:pt modelId="{D288ADD4-8D45-41CE-B1A9-794FDC7CC797}" type="parTrans" cxnId="{64568BAD-E59D-4C2D-8078-765EF2C8DCCA}">
      <dgm:prSet/>
      <dgm:spPr/>
      <dgm:t>
        <a:bodyPr/>
        <a:lstStyle/>
        <a:p>
          <a:endParaRPr lang="en-US"/>
        </a:p>
      </dgm:t>
    </dgm:pt>
    <dgm:pt modelId="{3955BD0D-A116-4BFB-9BB5-E78BDC932A4E}" type="sibTrans" cxnId="{64568BAD-E59D-4C2D-8078-765EF2C8DCCA}">
      <dgm:prSet/>
      <dgm:spPr/>
      <dgm:t>
        <a:bodyPr/>
        <a:lstStyle/>
        <a:p>
          <a:endParaRPr lang="en-US"/>
        </a:p>
      </dgm:t>
    </dgm:pt>
    <dgm:pt modelId="{7C5723CA-BDDC-4DA9-898B-31B8B841D0A5}">
      <dgm:prSet custT="1"/>
      <dgm:spPr/>
      <dgm:t>
        <a:bodyPr/>
        <a:lstStyle/>
        <a:p>
          <a:r>
            <a:rPr lang="en-US" sz="1200" dirty="0"/>
            <a:t>Pinch out the center with both thumbs while rotating your ball, until the bowl is formed.  </a:t>
          </a:r>
        </a:p>
      </dgm:t>
    </dgm:pt>
    <dgm:pt modelId="{F9913DDE-7821-444C-89AB-4B8FB8AB9665}" type="parTrans" cxnId="{9D37411B-4B9B-4DED-9475-E81943A8820C}">
      <dgm:prSet/>
      <dgm:spPr/>
      <dgm:t>
        <a:bodyPr/>
        <a:lstStyle/>
        <a:p>
          <a:endParaRPr lang="en-US"/>
        </a:p>
      </dgm:t>
    </dgm:pt>
    <dgm:pt modelId="{63D520EE-DFFC-455D-9145-0535319A3FB0}" type="sibTrans" cxnId="{9D37411B-4B9B-4DED-9475-E81943A8820C}">
      <dgm:prSet/>
      <dgm:spPr/>
      <dgm:t>
        <a:bodyPr/>
        <a:lstStyle/>
        <a:p>
          <a:endParaRPr lang="en-US"/>
        </a:p>
      </dgm:t>
    </dgm:pt>
    <dgm:pt modelId="{E484D004-B37F-4E8C-A22D-C75A1FDF1654}">
      <dgm:prSet custT="1"/>
      <dgm:spPr/>
      <dgm:t>
        <a:bodyPr/>
        <a:lstStyle/>
        <a:p>
          <a:r>
            <a:rPr lang="en-US" sz="1200" dirty="0"/>
            <a:t>Should be about 4-5” </a:t>
          </a:r>
        </a:p>
      </dgm:t>
    </dgm:pt>
    <dgm:pt modelId="{E500C3E3-4C7B-4FB1-9E47-3482F699DD4A}" type="parTrans" cxnId="{41295AFD-2D9D-4ED6-852D-74D84F44077D}">
      <dgm:prSet/>
      <dgm:spPr/>
      <dgm:t>
        <a:bodyPr/>
        <a:lstStyle/>
        <a:p>
          <a:endParaRPr lang="en-US"/>
        </a:p>
      </dgm:t>
    </dgm:pt>
    <dgm:pt modelId="{E7AFE7A5-B902-49B3-B03C-95474761ACEC}" type="sibTrans" cxnId="{41295AFD-2D9D-4ED6-852D-74D84F44077D}">
      <dgm:prSet/>
      <dgm:spPr/>
      <dgm:t>
        <a:bodyPr/>
        <a:lstStyle/>
        <a:p>
          <a:endParaRPr lang="en-US"/>
        </a:p>
      </dgm:t>
    </dgm:pt>
    <dgm:pt modelId="{669BD9EA-8B4D-4D0B-B078-5DE7C4060542}" type="pres">
      <dgm:prSet presAssocID="{1B6DC38C-57F2-410C-9986-4BC702FA9475}" presName="Name0" presStyleCnt="0">
        <dgm:presLayoutVars>
          <dgm:dir/>
          <dgm:animLvl val="lvl"/>
          <dgm:resizeHandles val="exact"/>
        </dgm:presLayoutVars>
      </dgm:prSet>
      <dgm:spPr/>
    </dgm:pt>
    <dgm:pt modelId="{B7796212-C8E2-4AF7-A109-CE821458764A}" type="pres">
      <dgm:prSet presAssocID="{003D26ED-A66C-4125-81F4-6C3859740653}" presName="boxAndChildren" presStyleCnt="0"/>
      <dgm:spPr/>
    </dgm:pt>
    <dgm:pt modelId="{B61BE034-8E0B-47A3-AED7-DA7CAF3BC0D8}" type="pres">
      <dgm:prSet presAssocID="{003D26ED-A66C-4125-81F4-6C3859740653}" presName="parentTextBox" presStyleLbl="alignNode1" presStyleIdx="0" presStyleCnt="4" custScaleY="130864" custLinFactNeighborY="-50542"/>
      <dgm:spPr/>
    </dgm:pt>
    <dgm:pt modelId="{FF8258FE-6BD8-4987-802A-DDB9FE2C617B}" type="pres">
      <dgm:prSet presAssocID="{003D26ED-A66C-4125-81F4-6C3859740653}" presName="descendantBox" presStyleLbl="bgAccFollowNode1" presStyleIdx="0" presStyleCnt="4" custScaleY="164204" custLinFactNeighborY="-36562"/>
      <dgm:spPr/>
    </dgm:pt>
    <dgm:pt modelId="{1FF2111D-8F95-4106-B3A8-DB5475704DBB}" type="pres">
      <dgm:prSet presAssocID="{C470E079-A9A8-4890-A70D-5ED92F88D3B4}" presName="sp" presStyleCnt="0"/>
      <dgm:spPr/>
    </dgm:pt>
    <dgm:pt modelId="{F2A16A1A-D4DE-4B3B-A891-4684BD8FE33F}" type="pres">
      <dgm:prSet presAssocID="{6B61F1EA-4D17-4ACD-BF31-15AFF0236D4F}" presName="arrowAndChildren" presStyleCnt="0"/>
      <dgm:spPr/>
    </dgm:pt>
    <dgm:pt modelId="{747A368A-D067-4190-B7C7-EBE2C1809797}" type="pres">
      <dgm:prSet presAssocID="{6B61F1EA-4D17-4ACD-BF31-15AFF0236D4F}" presName="parentTextArrow" presStyleLbl="node1" presStyleIdx="0" presStyleCnt="0"/>
      <dgm:spPr/>
    </dgm:pt>
    <dgm:pt modelId="{3DD70ED8-0560-469F-AAAC-680DA04ADF55}" type="pres">
      <dgm:prSet presAssocID="{6B61F1EA-4D17-4ACD-BF31-15AFF0236D4F}" presName="arrow" presStyleLbl="alignNode1" presStyleIdx="1" presStyleCnt="4" custScaleY="58737" custLinFactNeighborY="-27558"/>
      <dgm:spPr/>
    </dgm:pt>
    <dgm:pt modelId="{6D628A5D-B543-4346-BC3D-3FDA6679B54D}" type="pres">
      <dgm:prSet presAssocID="{6B61F1EA-4D17-4ACD-BF31-15AFF0236D4F}" presName="descendantArrow" presStyleLbl="bgAccFollowNode1" presStyleIdx="1" presStyleCnt="4" custScaleY="72815" custLinFactNeighborY="-28367"/>
      <dgm:spPr/>
    </dgm:pt>
    <dgm:pt modelId="{F7202AB6-8552-4312-A9AC-AAEED77A7995}" type="pres">
      <dgm:prSet presAssocID="{873B21E1-989B-46D1-AF59-587BD2E03AA4}" presName="sp" presStyleCnt="0"/>
      <dgm:spPr/>
    </dgm:pt>
    <dgm:pt modelId="{EB9CC40E-8B5C-460F-9A5E-32131F4E2E00}" type="pres">
      <dgm:prSet presAssocID="{BC7431A0-F6F8-4E27-BD8B-5D509F0D5772}" presName="arrowAndChildren" presStyleCnt="0"/>
      <dgm:spPr/>
    </dgm:pt>
    <dgm:pt modelId="{40587CE2-C200-4639-B939-2D9FE899E7D9}" type="pres">
      <dgm:prSet presAssocID="{BC7431A0-F6F8-4E27-BD8B-5D509F0D5772}" presName="parentTextArrow" presStyleLbl="node1" presStyleIdx="0" presStyleCnt="0"/>
      <dgm:spPr/>
    </dgm:pt>
    <dgm:pt modelId="{15CB6490-BC7F-4056-B9DE-0BBD88A251CB}" type="pres">
      <dgm:prSet presAssocID="{BC7431A0-F6F8-4E27-BD8B-5D509F0D5772}" presName="arrow" presStyleLbl="alignNode1" presStyleIdx="2" presStyleCnt="4" custScaleY="55603" custLinFactNeighborY="-16587"/>
      <dgm:spPr/>
    </dgm:pt>
    <dgm:pt modelId="{89A47EAA-BF98-44D0-86B6-0083D8C7B98D}" type="pres">
      <dgm:prSet presAssocID="{BC7431A0-F6F8-4E27-BD8B-5D509F0D5772}" presName="descendantArrow" presStyleLbl="bgAccFollowNode1" presStyleIdx="2" presStyleCnt="4" custScaleY="49062" custLinFactNeighborY="-13516"/>
      <dgm:spPr/>
    </dgm:pt>
    <dgm:pt modelId="{5E207C15-5B5A-4B14-BDA7-7D4500F1444E}" type="pres">
      <dgm:prSet presAssocID="{E5C479A4-7BC7-4AF5-9BAB-3E0308EEB5A0}" presName="sp" presStyleCnt="0"/>
      <dgm:spPr/>
    </dgm:pt>
    <dgm:pt modelId="{DE383D19-25D4-496C-BDBB-715DCDD39363}" type="pres">
      <dgm:prSet presAssocID="{6FA856B9-5D6B-4B97-B7C6-83048CD09453}" presName="arrowAndChildren" presStyleCnt="0"/>
      <dgm:spPr/>
    </dgm:pt>
    <dgm:pt modelId="{93BD84D4-31C8-4E11-B78B-CAE165DD3B1F}" type="pres">
      <dgm:prSet presAssocID="{6FA856B9-5D6B-4B97-B7C6-83048CD09453}" presName="parentTextArrow" presStyleLbl="node1" presStyleIdx="0" presStyleCnt="0"/>
      <dgm:spPr/>
    </dgm:pt>
    <dgm:pt modelId="{2651F3F6-EF86-49B5-AD11-ABD7B7335530}" type="pres">
      <dgm:prSet presAssocID="{6FA856B9-5D6B-4B97-B7C6-83048CD09453}" presName="arrow" presStyleLbl="alignNode1" presStyleIdx="3" presStyleCnt="4" custScaleY="67382" custLinFactNeighborY="-11602"/>
      <dgm:spPr/>
    </dgm:pt>
    <dgm:pt modelId="{2CE8970A-7E9F-4038-816C-89B3C98C81C1}" type="pres">
      <dgm:prSet presAssocID="{6FA856B9-5D6B-4B97-B7C6-83048CD09453}" presName="descendantArrow" presStyleLbl="bgAccFollowNode1" presStyleIdx="3" presStyleCnt="4" custScaleY="105916" custLinFactNeighborY="-186"/>
      <dgm:spPr/>
    </dgm:pt>
  </dgm:ptLst>
  <dgm:cxnLst>
    <dgm:cxn modelId="{9D37411B-4B9B-4DED-9475-E81943A8820C}" srcId="{B40C78F3-2B6D-4D3D-B9B2-0C16C0C52CD1}" destId="{7C5723CA-BDDC-4DA9-898B-31B8B841D0A5}" srcOrd="0" destOrd="0" parTransId="{F9913DDE-7821-444C-89AB-4B8FB8AB9665}" sibTransId="{63D520EE-DFFC-455D-9145-0535319A3FB0}"/>
    <dgm:cxn modelId="{27F5A31F-889A-4360-B76A-DF6825ACDD5D}" type="presOf" srcId="{003D26ED-A66C-4125-81F4-6C3859740653}" destId="{B61BE034-8E0B-47A3-AED7-DA7CAF3BC0D8}" srcOrd="0" destOrd="0" presId="urn:microsoft.com/office/officeart/2016/7/layout/VerticalDownArrowProcess"/>
    <dgm:cxn modelId="{B7C4F022-5D49-4270-A93F-FC51F7EB85B6}" type="presOf" srcId="{6FA856B9-5D6B-4B97-B7C6-83048CD09453}" destId="{93BD84D4-31C8-4E11-B78B-CAE165DD3B1F}" srcOrd="0" destOrd="0" presId="urn:microsoft.com/office/officeart/2016/7/layout/VerticalDownArrowProcess"/>
    <dgm:cxn modelId="{F973AB2C-3F36-4967-9027-CCDC20327F90}" srcId="{1B6DC38C-57F2-410C-9986-4BC702FA9475}" destId="{6B61F1EA-4D17-4ACD-BF31-15AFF0236D4F}" srcOrd="2" destOrd="0" parTransId="{FF986546-12BF-450D-9803-D3DE85709898}" sibTransId="{C470E079-A9A8-4890-A70D-5ED92F88D3B4}"/>
    <dgm:cxn modelId="{8C94BF39-09DF-4480-9BB6-BCFBB4557459}" srcId="{1B6DC38C-57F2-410C-9986-4BC702FA9475}" destId="{6FA856B9-5D6B-4B97-B7C6-83048CD09453}" srcOrd="0" destOrd="0" parTransId="{892520BF-3652-4529-9C75-1AD4049593B6}" sibTransId="{E5C479A4-7BC7-4AF5-9BAB-3E0308EEB5A0}"/>
    <dgm:cxn modelId="{46745D5B-2CE8-422D-B8F5-8BCAF9F0FF92}" srcId="{6B61F1EA-4D17-4ACD-BF31-15AFF0236D4F}" destId="{7DA5DFCD-AE13-49FD-8107-19E779BF7BBF}" srcOrd="0" destOrd="0" parTransId="{04006AE7-A1CA-459E-9636-3258822EAE11}" sibTransId="{EFDA83F1-53D7-476C-AB05-B603723EFB93}"/>
    <dgm:cxn modelId="{6B98CA60-642E-4A23-A65D-60EECCF41315}" type="presOf" srcId="{E484D004-B37F-4E8C-A22D-C75A1FDF1654}" destId="{FF8258FE-6BD8-4987-802A-DDB9FE2C617B}" srcOrd="0" destOrd="2" presId="urn:microsoft.com/office/officeart/2016/7/layout/VerticalDownArrowProcess"/>
    <dgm:cxn modelId="{04F3BE47-7CD2-4C7F-842E-1BF1DFD4AB48}" srcId="{1B6DC38C-57F2-410C-9986-4BC702FA9475}" destId="{BC7431A0-F6F8-4E27-BD8B-5D509F0D5772}" srcOrd="1" destOrd="0" parTransId="{54860F2E-6999-4B2A-8B75-DF717640A7F0}" sibTransId="{873B21E1-989B-46D1-AF59-587BD2E03AA4}"/>
    <dgm:cxn modelId="{05665349-F994-43A4-A5CC-14FA46547B6B}" type="presOf" srcId="{1B6DC38C-57F2-410C-9986-4BC702FA9475}" destId="{669BD9EA-8B4D-4D0B-B078-5DE7C4060542}" srcOrd="0" destOrd="0" presId="urn:microsoft.com/office/officeart/2016/7/layout/VerticalDownArrowProcess"/>
    <dgm:cxn modelId="{501C6B52-CAC2-45D4-8A3D-390A7FC34406}" type="presOf" srcId="{9B1DACEC-2F45-4F51-BF7D-18FA3AF9F3F7}" destId="{89A47EAA-BF98-44D0-86B6-0083D8C7B98D}" srcOrd="0" destOrd="0" presId="urn:microsoft.com/office/officeart/2016/7/layout/VerticalDownArrowProcess"/>
    <dgm:cxn modelId="{3C9E857C-9A7D-437E-B885-7932F9FC9753}" srcId="{1B6DC38C-57F2-410C-9986-4BC702FA9475}" destId="{003D26ED-A66C-4125-81F4-6C3859740653}" srcOrd="3" destOrd="0" parTransId="{D11645C6-5AF6-4BC0-A5F7-2406F44A2546}" sibTransId="{F3D7F735-C9BC-4D8D-95FC-2C7C6CA7F561}"/>
    <dgm:cxn modelId="{C6280584-9414-4439-9123-F7607E19C20C}" srcId="{6FA856B9-5D6B-4B97-B7C6-83048CD09453}" destId="{0E1FA7C3-F76A-444C-A90B-69B226E51175}" srcOrd="0" destOrd="0" parTransId="{C20D1C2B-D4C9-4596-91B5-C588E2298D0A}" sibTransId="{4E630291-CEFB-4920-B3ED-398E4C2AA6D8}"/>
    <dgm:cxn modelId="{5C60AD84-5B19-4E0A-92B4-7B1F470B2281}" type="presOf" srcId="{0E1FA7C3-F76A-444C-A90B-69B226E51175}" destId="{2CE8970A-7E9F-4038-816C-89B3C98C81C1}" srcOrd="0" destOrd="0" presId="urn:microsoft.com/office/officeart/2016/7/layout/VerticalDownArrowProcess"/>
    <dgm:cxn modelId="{A2820185-DD7D-4B61-A6F7-3FD90B050840}" type="presOf" srcId="{548EC6C6-DC78-48D0-A677-C82A8CFFDD32}" destId="{2CE8970A-7E9F-4038-816C-89B3C98C81C1}" srcOrd="0" destOrd="1" presId="urn:microsoft.com/office/officeart/2016/7/layout/VerticalDownArrowProcess"/>
    <dgm:cxn modelId="{2137078B-6098-4C43-8309-8E294ACD09ED}" type="presOf" srcId="{7C5723CA-BDDC-4DA9-898B-31B8B841D0A5}" destId="{FF8258FE-6BD8-4987-802A-DDB9FE2C617B}" srcOrd="0" destOrd="1" presId="urn:microsoft.com/office/officeart/2016/7/layout/VerticalDownArrowProcess"/>
    <dgm:cxn modelId="{B9A52792-ED7D-454A-B267-F949FC37C375}" type="presOf" srcId="{7DA5DFCD-AE13-49FD-8107-19E779BF7BBF}" destId="{6D628A5D-B543-4346-BC3D-3FDA6679B54D}" srcOrd="0" destOrd="0" presId="urn:microsoft.com/office/officeart/2016/7/layout/VerticalDownArrowProcess"/>
    <dgm:cxn modelId="{0120A192-8824-479A-9B50-DAB1B9C3D5E7}" type="presOf" srcId="{6B61F1EA-4D17-4ACD-BF31-15AFF0236D4F}" destId="{747A368A-D067-4190-B7C7-EBE2C1809797}" srcOrd="0" destOrd="0" presId="urn:microsoft.com/office/officeart/2016/7/layout/VerticalDownArrowProcess"/>
    <dgm:cxn modelId="{C3602699-F532-49B2-9330-B7FBFA592FDC}" type="presOf" srcId="{BC7431A0-F6F8-4E27-BD8B-5D509F0D5772}" destId="{40587CE2-C200-4639-B939-2D9FE899E7D9}" srcOrd="0" destOrd="0" presId="urn:microsoft.com/office/officeart/2016/7/layout/VerticalDownArrowProcess"/>
    <dgm:cxn modelId="{A5D3719B-CE9B-474B-88C8-4A85420F4694}" type="presOf" srcId="{B40C78F3-2B6D-4D3D-B9B2-0C16C0C52CD1}" destId="{FF8258FE-6BD8-4987-802A-DDB9FE2C617B}" srcOrd="0" destOrd="0" presId="urn:microsoft.com/office/officeart/2016/7/layout/VerticalDownArrowProcess"/>
    <dgm:cxn modelId="{64568BAD-E59D-4C2D-8078-765EF2C8DCCA}" srcId="{003D26ED-A66C-4125-81F4-6C3859740653}" destId="{B40C78F3-2B6D-4D3D-B9B2-0C16C0C52CD1}" srcOrd="0" destOrd="0" parTransId="{D288ADD4-8D45-41CE-B1A9-794FDC7CC797}" sibTransId="{3955BD0D-A116-4BFB-9BB5-E78BDC932A4E}"/>
    <dgm:cxn modelId="{E3E5F5C0-BF2F-43DE-B395-C5B7306D18A3}" type="presOf" srcId="{6FA856B9-5D6B-4B97-B7C6-83048CD09453}" destId="{2651F3F6-EF86-49B5-AD11-ABD7B7335530}" srcOrd="1" destOrd="0" presId="urn:microsoft.com/office/officeart/2016/7/layout/VerticalDownArrowProcess"/>
    <dgm:cxn modelId="{04B49CE1-4B7A-49D7-A56D-A9AB112D6423}" srcId="{BC7431A0-F6F8-4E27-BD8B-5D509F0D5772}" destId="{9B1DACEC-2F45-4F51-BF7D-18FA3AF9F3F7}" srcOrd="0" destOrd="0" parTransId="{560C4ECA-81DB-4089-97EC-9C2149F5801A}" sibTransId="{06F8BD78-B8CA-45BF-9A9A-590E459647B9}"/>
    <dgm:cxn modelId="{9ECE55EF-8FBF-47EB-A52D-5BA2EA79F29A}" type="presOf" srcId="{6B61F1EA-4D17-4ACD-BF31-15AFF0236D4F}" destId="{3DD70ED8-0560-469F-AAAC-680DA04ADF55}" srcOrd="1" destOrd="0" presId="urn:microsoft.com/office/officeart/2016/7/layout/VerticalDownArrowProcess"/>
    <dgm:cxn modelId="{801B02F2-4B65-40D5-89EE-BB475819CD0A}" srcId="{0E1FA7C3-F76A-444C-A90B-69B226E51175}" destId="{548EC6C6-DC78-48D0-A677-C82A8CFFDD32}" srcOrd="0" destOrd="0" parTransId="{45D45888-A057-4ED2-AC90-0C557C10E30E}" sibTransId="{F2F9310C-945F-45DC-8DFD-864C10A00C7F}"/>
    <dgm:cxn modelId="{80480AF7-E899-42EF-AE68-2866A57FBA3B}" type="presOf" srcId="{BC7431A0-F6F8-4E27-BD8B-5D509F0D5772}" destId="{15CB6490-BC7F-4056-B9DE-0BBD88A251CB}" srcOrd="1" destOrd="0" presId="urn:microsoft.com/office/officeart/2016/7/layout/VerticalDownArrowProcess"/>
    <dgm:cxn modelId="{41295AFD-2D9D-4ED6-852D-74D84F44077D}" srcId="{B40C78F3-2B6D-4D3D-B9B2-0C16C0C52CD1}" destId="{E484D004-B37F-4E8C-A22D-C75A1FDF1654}" srcOrd="1" destOrd="0" parTransId="{E500C3E3-4C7B-4FB1-9E47-3482F699DD4A}" sibTransId="{E7AFE7A5-B902-49B3-B03C-95474761ACEC}"/>
    <dgm:cxn modelId="{83548866-10BA-4D9A-95F3-A13A3B6776D8}" type="presParOf" srcId="{669BD9EA-8B4D-4D0B-B078-5DE7C4060542}" destId="{B7796212-C8E2-4AF7-A109-CE821458764A}" srcOrd="0" destOrd="0" presId="urn:microsoft.com/office/officeart/2016/7/layout/VerticalDownArrowProcess"/>
    <dgm:cxn modelId="{694077A0-A6E3-4578-A0A8-AC4CEDB7284D}" type="presParOf" srcId="{B7796212-C8E2-4AF7-A109-CE821458764A}" destId="{B61BE034-8E0B-47A3-AED7-DA7CAF3BC0D8}" srcOrd="0" destOrd="0" presId="urn:microsoft.com/office/officeart/2016/7/layout/VerticalDownArrowProcess"/>
    <dgm:cxn modelId="{21FA8ECB-4A22-4BE8-8891-7EDBAD377558}" type="presParOf" srcId="{B7796212-C8E2-4AF7-A109-CE821458764A}" destId="{FF8258FE-6BD8-4987-802A-DDB9FE2C617B}" srcOrd="1" destOrd="0" presId="urn:microsoft.com/office/officeart/2016/7/layout/VerticalDownArrowProcess"/>
    <dgm:cxn modelId="{76492531-FDA1-4437-BD6A-A7847A651AD9}" type="presParOf" srcId="{669BD9EA-8B4D-4D0B-B078-5DE7C4060542}" destId="{1FF2111D-8F95-4106-B3A8-DB5475704DBB}" srcOrd="1" destOrd="0" presId="urn:microsoft.com/office/officeart/2016/7/layout/VerticalDownArrowProcess"/>
    <dgm:cxn modelId="{D4C2AB43-4152-465B-8963-28A0B4F0E1AB}" type="presParOf" srcId="{669BD9EA-8B4D-4D0B-B078-5DE7C4060542}" destId="{F2A16A1A-D4DE-4B3B-A891-4684BD8FE33F}" srcOrd="2" destOrd="0" presId="urn:microsoft.com/office/officeart/2016/7/layout/VerticalDownArrowProcess"/>
    <dgm:cxn modelId="{89057067-D049-4D4C-9917-26AB754CE424}" type="presParOf" srcId="{F2A16A1A-D4DE-4B3B-A891-4684BD8FE33F}" destId="{747A368A-D067-4190-B7C7-EBE2C1809797}" srcOrd="0" destOrd="0" presId="urn:microsoft.com/office/officeart/2016/7/layout/VerticalDownArrowProcess"/>
    <dgm:cxn modelId="{74A97519-DD23-4806-80E4-A6BAE200B500}" type="presParOf" srcId="{F2A16A1A-D4DE-4B3B-A891-4684BD8FE33F}" destId="{3DD70ED8-0560-469F-AAAC-680DA04ADF55}" srcOrd="1" destOrd="0" presId="urn:microsoft.com/office/officeart/2016/7/layout/VerticalDownArrowProcess"/>
    <dgm:cxn modelId="{867EA4D6-B338-4FB8-AF2C-7A4D865E14D7}" type="presParOf" srcId="{F2A16A1A-D4DE-4B3B-A891-4684BD8FE33F}" destId="{6D628A5D-B543-4346-BC3D-3FDA6679B54D}" srcOrd="2" destOrd="0" presId="urn:microsoft.com/office/officeart/2016/7/layout/VerticalDownArrowProcess"/>
    <dgm:cxn modelId="{78ECACA7-0D26-403C-9A63-D42C1C76EEBB}" type="presParOf" srcId="{669BD9EA-8B4D-4D0B-B078-5DE7C4060542}" destId="{F7202AB6-8552-4312-A9AC-AAEED77A7995}" srcOrd="3" destOrd="0" presId="urn:microsoft.com/office/officeart/2016/7/layout/VerticalDownArrowProcess"/>
    <dgm:cxn modelId="{F93F019E-1348-4417-A1E7-A28D7AE97132}" type="presParOf" srcId="{669BD9EA-8B4D-4D0B-B078-5DE7C4060542}" destId="{EB9CC40E-8B5C-460F-9A5E-32131F4E2E00}" srcOrd="4" destOrd="0" presId="urn:microsoft.com/office/officeart/2016/7/layout/VerticalDownArrowProcess"/>
    <dgm:cxn modelId="{BCEB320B-612A-4DBD-B288-510B9B7AB7E9}" type="presParOf" srcId="{EB9CC40E-8B5C-460F-9A5E-32131F4E2E00}" destId="{40587CE2-C200-4639-B939-2D9FE899E7D9}" srcOrd="0" destOrd="0" presId="urn:microsoft.com/office/officeart/2016/7/layout/VerticalDownArrowProcess"/>
    <dgm:cxn modelId="{4D3426EC-E9A8-431D-A786-7E830C7EC99D}" type="presParOf" srcId="{EB9CC40E-8B5C-460F-9A5E-32131F4E2E00}" destId="{15CB6490-BC7F-4056-B9DE-0BBD88A251CB}" srcOrd="1" destOrd="0" presId="urn:microsoft.com/office/officeart/2016/7/layout/VerticalDownArrowProcess"/>
    <dgm:cxn modelId="{433B50FD-DAA7-4A5E-81F8-36ED2BC6A503}" type="presParOf" srcId="{EB9CC40E-8B5C-460F-9A5E-32131F4E2E00}" destId="{89A47EAA-BF98-44D0-86B6-0083D8C7B98D}" srcOrd="2" destOrd="0" presId="urn:microsoft.com/office/officeart/2016/7/layout/VerticalDownArrowProcess"/>
    <dgm:cxn modelId="{03BA82AE-6FEA-4939-8E15-983E0FD63662}" type="presParOf" srcId="{669BD9EA-8B4D-4D0B-B078-5DE7C4060542}" destId="{5E207C15-5B5A-4B14-BDA7-7D4500F1444E}" srcOrd="5" destOrd="0" presId="urn:microsoft.com/office/officeart/2016/7/layout/VerticalDownArrowProcess"/>
    <dgm:cxn modelId="{A299CBE1-36EE-4C98-9F11-3EBFFA2AD5AF}" type="presParOf" srcId="{669BD9EA-8B4D-4D0B-B078-5DE7C4060542}" destId="{DE383D19-25D4-496C-BDBB-715DCDD39363}" srcOrd="6" destOrd="0" presId="urn:microsoft.com/office/officeart/2016/7/layout/VerticalDownArrowProcess"/>
    <dgm:cxn modelId="{D62B6322-2850-4F96-B94F-92E30AB90D7B}" type="presParOf" srcId="{DE383D19-25D4-496C-BDBB-715DCDD39363}" destId="{93BD84D4-31C8-4E11-B78B-CAE165DD3B1F}" srcOrd="0" destOrd="0" presId="urn:microsoft.com/office/officeart/2016/7/layout/VerticalDownArrowProcess"/>
    <dgm:cxn modelId="{1D5AE00E-D45A-4754-B1BD-0B7A6212ECA0}" type="presParOf" srcId="{DE383D19-25D4-496C-BDBB-715DCDD39363}" destId="{2651F3F6-EF86-49B5-AD11-ABD7B7335530}" srcOrd="1" destOrd="0" presId="urn:microsoft.com/office/officeart/2016/7/layout/VerticalDownArrowProcess"/>
    <dgm:cxn modelId="{A2B0D47E-7C63-471C-8209-52FFD4C26900}" type="presParOf" srcId="{DE383D19-25D4-496C-BDBB-715DCDD39363}" destId="{2CE8970A-7E9F-4038-816C-89B3C98C81C1}"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BE034-8E0B-47A3-AED7-DA7CAF3BC0D8}">
      <dsp:nvSpPr>
        <dsp:cNvPr id="0" name=""/>
        <dsp:cNvSpPr/>
      </dsp:nvSpPr>
      <dsp:spPr>
        <a:xfrm>
          <a:off x="0" y="3024277"/>
          <a:ext cx="1010047" cy="133707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35" tIns="135128" rIns="71835" bIns="135128" numCol="1" spcCol="1270" anchor="ctr" anchorCtr="0">
          <a:noAutofit/>
        </a:bodyPr>
        <a:lstStyle/>
        <a:p>
          <a:pPr marL="0" lvl="0" indent="0" algn="ctr" defTabSz="844550">
            <a:lnSpc>
              <a:spcPct val="90000"/>
            </a:lnSpc>
            <a:spcBef>
              <a:spcPct val="0"/>
            </a:spcBef>
            <a:spcAft>
              <a:spcPct val="35000"/>
            </a:spcAft>
            <a:buNone/>
          </a:pPr>
          <a:r>
            <a:rPr lang="en-US" sz="1900" kern="1200"/>
            <a:t>Stick</a:t>
          </a:r>
        </a:p>
      </dsp:txBody>
      <dsp:txXfrm>
        <a:off x="0" y="3024277"/>
        <a:ext cx="1010047" cy="1337074"/>
      </dsp:txXfrm>
    </dsp:sp>
    <dsp:sp modelId="{FF8258FE-6BD8-4987-802A-DDB9FE2C617B}">
      <dsp:nvSpPr>
        <dsp:cNvPr id="0" name=""/>
        <dsp:cNvSpPr/>
      </dsp:nvSpPr>
      <dsp:spPr>
        <a:xfrm>
          <a:off x="1010047" y="2996793"/>
          <a:ext cx="3030141" cy="167771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66" tIns="228600" rIns="61466" bIns="228600" numCol="1" spcCol="1270" anchor="t" anchorCtr="0">
          <a:noAutofit/>
        </a:bodyPr>
        <a:lstStyle/>
        <a:p>
          <a:pPr marL="0" lvl="0" indent="0" algn="l" defTabSz="800100">
            <a:lnSpc>
              <a:spcPct val="90000"/>
            </a:lnSpc>
            <a:spcBef>
              <a:spcPct val="0"/>
            </a:spcBef>
            <a:spcAft>
              <a:spcPct val="35000"/>
            </a:spcAft>
            <a:buNone/>
          </a:pPr>
          <a:r>
            <a:rPr lang="en-US" sz="1800" kern="1200" dirty="0"/>
            <a:t>Stick your thump into the center of the big ball, partial way.</a:t>
          </a:r>
        </a:p>
        <a:p>
          <a:pPr marL="114300" lvl="1" indent="-114300" algn="l" defTabSz="533400">
            <a:lnSpc>
              <a:spcPct val="90000"/>
            </a:lnSpc>
            <a:spcBef>
              <a:spcPct val="0"/>
            </a:spcBef>
            <a:spcAft>
              <a:spcPct val="15000"/>
            </a:spcAft>
            <a:buChar char="•"/>
          </a:pPr>
          <a:r>
            <a:rPr lang="en-US" sz="1200" kern="1200" dirty="0"/>
            <a:t>Pinch out the center with both thumbs while rotating your ball, until the bowl is formed.  </a:t>
          </a:r>
        </a:p>
        <a:p>
          <a:pPr marL="114300" lvl="1" indent="-114300" algn="l" defTabSz="533400">
            <a:lnSpc>
              <a:spcPct val="90000"/>
            </a:lnSpc>
            <a:spcBef>
              <a:spcPct val="0"/>
            </a:spcBef>
            <a:spcAft>
              <a:spcPct val="15000"/>
            </a:spcAft>
            <a:buChar char="•"/>
          </a:pPr>
          <a:r>
            <a:rPr lang="en-US" sz="1200" kern="1200" dirty="0"/>
            <a:t>Should be about 4-5” </a:t>
          </a:r>
        </a:p>
      </dsp:txBody>
      <dsp:txXfrm>
        <a:off x="1010047" y="2996793"/>
        <a:ext cx="3030141" cy="1677718"/>
      </dsp:txXfrm>
    </dsp:sp>
    <dsp:sp modelId="{3DD70ED8-0560-469F-AAAC-680DA04ADF55}">
      <dsp:nvSpPr>
        <dsp:cNvPr id="0" name=""/>
        <dsp:cNvSpPr/>
      </dsp:nvSpPr>
      <dsp:spPr>
        <a:xfrm rot="10800000">
          <a:off x="0" y="2029628"/>
          <a:ext cx="1010047" cy="92300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35" tIns="135128" rIns="71835" bIns="135128" numCol="1" spcCol="1270" anchor="ctr" anchorCtr="0">
          <a:noAutofit/>
        </a:bodyPr>
        <a:lstStyle/>
        <a:p>
          <a:pPr marL="0" lvl="0" indent="0" algn="ctr" defTabSz="844550">
            <a:lnSpc>
              <a:spcPct val="90000"/>
            </a:lnSpc>
            <a:spcBef>
              <a:spcPct val="0"/>
            </a:spcBef>
            <a:spcAft>
              <a:spcPct val="35000"/>
            </a:spcAft>
            <a:buNone/>
          </a:pPr>
          <a:r>
            <a:rPr lang="en-US" sz="1900" kern="1200" dirty="0"/>
            <a:t>Take</a:t>
          </a:r>
        </a:p>
      </dsp:txBody>
      <dsp:txXfrm rot="-10800000">
        <a:off x="0" y="2029628"/>
        <a:ext cx="1010047" cy="599952"/>
      </dsp:txXfrm>
    </dsp:sp>
    <dsp:sp modelId="{6D628A5D-B543-4346-BC3D-3FDA6679B54D}">
      <dsp:nvSpPr>
        <dsp:cNvPr id="0" name=""/>
        <dsp:cNvSpPr/>
      </dsp:nvSpPr>
      <dsp:spPr>
        <a:xfrm>
          <a:off x="1010047" y="1987563"/>
          <a:ext cx="3030141" cy="7437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66" tIns="203200" rIns="61466" bIns="203200" numCol="1" spcCol="1270" anchor="ctr" anchorCtr="0">
          <a:noAutofit/>
        </a:bodyPr>
        <a:lstStyle/>
        <a:p>
          <a:pPr marL="0" lvl="0" indent="0" algn="l" defTabSz="711200">
            <a:lnSpc>
              <a:spcPct val="90000"/>
            </a:lnSpc>
            <a:spcBef>
              <a:spcPct val="0"/>
            </a:spcBef>
            <a:spcAft>
              <a:spcPct val="35000"/>
            </a:spcAft>
            <a:buNone/>
          </a:pPr>
          <a:r>
            <a:rPr lang="en-US" sz="1600" kern="1200" dirty="0"/>
            <a:t>Take the bigger piece and roll into a perfect ball shape.</a:t>
          </a:r>
        </a:p>
      </dsp:txBody>
      <dsp:txXfrm>
        <a:off x="1010047" y="1987563"/>
        <a:ext cx="3030141" cy="743747"/>
      </dsp:txXfrm>
    </dsp:sp>
    <dsp:sp modelId="{15CB6490-BC7F-4056-B9DE-0BBD88A251CB}">
      <dsp:nvSpPr>
        <dsp:cNvPr id="0" name=""/>
        <dsp:cNvSpPr/>
      </dsp:nvSpPr>
      <dsp:spPr>
        <a:xfrm rot="10800000">
          <a:off x="0" y="1158229"/>
          <a:ext cx="1010047" cy="87375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35" tIns="135128" rIns="71835" bIns="135128" numCol="1" spcCol="1270" anchor="ctr" anchorCtr="0">
          <a:noAutofit/>
        </a:bodyPr>
        <a:lstStyle/>
        <a:p>
          <a:pPr marL="0" lvl="0" indent="0" algn="ctr" defTabSz="844550">
            <a:lnSpc>
              <a:spcPct val="90000"/>
            </a:lnSpc>
            <a:spcBef>
              <a:spcPct val="0"/>
            </a:spcBef>
            <a:spcAft>
              <a:spcPct val="35000"/>
            </a:spcAft>
            <a:buNone/>
          </a:pPr>
          <a:r>
            <a:rPr lang="en-US" sz="1900" kern="1200" dirty="0"/>
            <a:t>Set</a:t>
          </a:r>
        </a:p>
      </dsp:txBody>
      <dsp:txXfrm rot="-10800000">
        <a:off x="0" y="1158229"/>
        <a:ext cx="1010047" cy="567940"/>
      </dsp:txXfrm>
    </dsp:sp>
    <dsp:sp modelId="{89A47EAA-BF98-44D0-86B6-0083D8C7B98D}">
      <dsp:nvSpPr>
        <dsp:cNvPr id="0" name=""/>
        <dsp:cNvSpPr/>
      </dsp:nvSpPr>
      <dsp:spPr>
        <a:xfrm>
          <a:off x="1010047" y="1192139"/>
          <a:ext cx="3030141" cy="5011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66" tIns="203200" rIns="61466" bIns="203200" numCol="1" spcCol="1270" anchor="ctr" anchorCtr="0">
          <a:noAutofit/>
        </a:bodyPr>
        <a:lstStyle/>
        <a:p>
          <a:pPr marL="0" lvl="0" indent="0" algn="l" defTabSz="711200">
            <a:lnSpc>
              <a:spcPct val="90000"/>
            </a:lnSpc>
            <a:spcBef>
              <a:spcPct val="0"/>
            </a:spcBef>
            <a:spcAft>
              <a:spcPct val="35000"/>
            </a:spcAft>
            <a:buNone/>
          </a:pPr>
          <a:r>
            <a:rPr lang="en-US" sz="1600" kern="1200" dirty="0"/>
            <a:t>Set the 1/3 size piece aside</a:t>
          </a:r>
          <a:r>
            <a:rPr lang="en-US" sz="1100" kern="1200" dirty="0"/>
            <a:t>.</a:t>
          </a:r>
        </a:p>
      </dsp:txBody>
      <dsp:txXfrm>
        <a:off x="1010047" y="1192139"/>
        <a:ext cx="3030141" cy="501129"/>
      </dsp:txXfrm>
    </dsp:sp>
    <dsp:sp modelId="{2651F3F6-EF86-49B5-AD11-ABD7B7335530}">
      <dsp:nvSpPr>
        <dsp:cNvPr id="0" name=""/>
        <dsp:cNvSpPr/>
      </dsp:nvSpPr>
      <dsp:spPr>
        <a:xfrm rot="10800000">
          <a:off x="0" y="104352"/>
          <a:ext cx="1010047" cy="105885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35" tIns="135128" rIns="71835" bIns="135128" numCol="1" spcCol="1270" anchor="ctr" anchorCtr="0">
          <a:noAutofit/>
        </a:bodyPr>
        <a:lstStyle/>
        <a:p>
          <a:pPr marL="0" lvl="0" indent="0" algn="ctr" defTabSz="844550">
            <a:lnSpc>
              <a:spcPct val="90000"/>
            </a:lnSpc>
            <a:spcBef>
              <a:spcPct val="0"/>
            </a:spcBef>
            <a:spcAft>
              <a:spcPct val="35000"/>
            </a:spcAft>
            <a:buNone/>
          </a:pPr>
          <a:r>
            <a:rPr lang="en-US" sz="1900" kern="1200" dirty="0"/>
            <a:t>Start out</a:t>
          </a:r>
        </a:p>
      </dsp:txBody>
      <dsp:txXfrm rot="-10800000">
        <a:off x="0" y="104352"/>
        <a:ext cx="1010047" cy="688254"/>
      </dsp:txXfrm>
    </dsp:sp>
    <dsp:sp modelId="{2CE8970A-7E9F-4038-816C-89B3C98C81C1}">
      <dsp:nvSpPr>
        <dsp:cNvPr id="0" name=""/>
        <dsp:cNvSpPr/>
      </dsp:nvSpPr>
      <dsp:spPr>
        <a:xfrm>
          <a:off x="1010047" y="0"/>
          <a:ext cx="3030141" cy="108184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66" tIns="203200" rIns="61466" bIns="203200" numCol="1" spcCol="1270" anchor="t" anchorCtr="0">
          <a:noAutofit/>
        </a:bodyPr>
        <a:lstStyle/>
        <a:p>
          <a:pPr marL="0" lvl="0" indent="0" algn="l" defTabSz="711200">
            <a:lnSpc>
              <a:spcPct val="90000"/>
            </a:lnSpc>
            <a:spcBef>
              <a:spcPct val="0"/>
            </a:spcBef>
            <a:spcAft>
              <a:spcPct val="35000"/>
            </a:spcAft>
            <a:buNone/>
          </a:pPr>
          <a:r>
            <a:rPr lang="en-US" sz="1600" kern="1200" dirty="0"/>
            <a:t>Start out with a baseball size piece of wet clay.</a:t>
          </a:r>
        </a:p>
        <a:p>
          <a:pPr marL="114300" lvl="1" indent="-114300" algn="l" defTabSz="622300">
            <a:lnSpc>
              <a:spcPct val="90000"/>
            </a:lnSpc>
            <a:spcBef>
              <a:spcPct val="0"/>
            </a:spcBef>
            <a:spcAft>
              <a:spcPct val="15000"/>
            </a:spcAft>
            <a:buChar char="•"/>
          </a:pPr>
          <a:r>
            <a:rPr lang="en-US" sz="1400" kern="1200" dirty="0"/>
            <a:t>Divide the clay in 1/3 and 2/3 pieces.</a:t>
          </a:r>
        </a:p>
      </dsp:txBody>
      <dsp:txXfrm>
        <a:off x="1010047" y="0"/>
        <a:ext cx="3030141" cy="108184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3D194A-0702-4CE6-8FE2-B446781FFDEE}" type="datetimeFigureOut">
              <a:rPr lang="en-US" smtClean="0"/>
              <a:pPr/>
              <a:t>3/21/2023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8B05-725E-40B1-A40E-24FD4DA82056}" type="slidenum">
              <a:rPr lang="en-US" smtClean="0"/>
              <a:pPr/>
              <a:t>‹#›</a:t>
            </a:fld>
            <a:endParaRPr lang="en-US"/>
          </a:p>
        </p:txBody>
      </p:sp>
    </p:spTree>
    <p:extLst>
      <p:ext uri="{BB962C8B-B14F-4D97-AF65-F5344CB8AC3E}">
        <p14:creationId xmlns:p14="http://schemas.microsoft.com/office/powerpoint/2010/main" val="175495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Docent note – you may want</a:t>
            </a:r>
            <a:r>
              <a:rPr lang="en-US" baseline="0" dirty="0"/>
              <a:t> to watch the</a:t>
            </a:r>
            <a:r>
              <a:rPr lang="en-US" dirty="0"/>
              <a:t> you tube video for how</a:t>
            </a:r>
            <a:r>
              <a:rPr lang="en-US" baseline="0" dirty="0"/>
              <a:t> to make a pinch pot at</a:t>
            </a:r>
          </a:p>
          <a:p>
            <a:r>
              <a:rPr lang="en-US" dirty="0"/>
              <a:t>http://</a:t>
            </a:r>
            <a:r>
              <a:rPr lang="en-US" dirty="0" err="1"/>
              <a:t>www.youtube.com</a:t>
            </a:r>
            <a:r>
              <a:rPr lang="en-US" dirty="0"/>
              <a:t>/</a:t>
            </a:r>
            <a:r>
              <a:rPr lang="en-US" dirty="0" err="1"/>
              <a:t>watch?v</a:t>
            </a:r>
            <a:r>
              <a:rPr lang="en-US" dirty="0"/>
              <a:t>=5UL5fQtO6qk</a:t>
            </a:r>
          </a:p>
        </p:txBody>
      </p:sp>
      <p:sp>
        <p:nvSpPr>
          <p:cNvPr id="4" name="Slide Number Placeholder 3"/>
          <p:cNvSpPr>
            <a:spLocks noGrp="1"/>
          </p:cNvSpPr>
          <p:nvPr>
            <p:ph type="sldNum" sz="quarter" idx="10"/>
          </p:nvPr>
        </p:nvSpPr>
        <p:spPr/>
        <p:txBody>
          <a:bodyPr/>
          <a:lstStyle/>
          <a:p>
            <a:fld id="{DB208B05-725E-40B1-A40E-24FD4DA82056}" type="slidenum">
              <a:rPr lang="en-US" smtClean="0"/>
              <a:pPr/>
              <a:t>6</a:t>
            </a:fld>
            <a:endParaRPr lang="en-US"/>
          </a:p>
        </p:txBody>
      </p:sp>
    </p:spTree>
    <p:extLst>
      <p:ext uri="{BB962C8B-B14F-4D97-AF65-F5344CB8AC3E}">
        <p14:creationId xmlns:p14="http://schemas.microsoft.com/office/powerpoint/2010/main" val="109909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9</a:t>
            </a:fld>
            <a:endParaRPr lang="en-US"/>
          </a:p>
        </p:txBody>
      </p:sp>
    </p:spTree>
    <p:extLst>
      <p:ext uri="{BB962C8B-B14F-4D97-AF65-F5344CB8AC3E}">
        <p14:creationId xmlns:p14="http://schemas.microsoft.com/office/powerpoint/2010/main" val="1925226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print out is handy to place on each table to remind the students. </a:t>
            </a:r>
          </a:p>
        </p:txBody>
      </p:sp>
      <p:sp>
        <p:nvSpPr>
          <p:cNvPr id="4" name="Slide Number Placeholder 3"/>
          <p:cNvSpPr>
            <a:spLocks noGrp="1"/>
          </p:cNvSpPr>
          <p:nvPr>
            <p:ph type="sldNum" sz="quarter" idx="5"/>
          </p:nvPr>
        </p:nvSpPr>
        <p:spPr/>
        <p:txBody>
          <a:bodyPr/>
          <a:lstStyle/>
          <a:p>
            <a:fld id="{DB208B05-725E-40B1-A40E-24FD4DA82056}" type="slidenum">
              <a:rPr lang="en-US" smtClean="0"/>
              <a:pPr/>
              <a:t>10</a:t>
            </a:fld>
            <a:endParaRPr lang="en-US"/>
          </a:p>
        </p:txBody>
      </p:sp>
    </p:spTree>
    <p:extLst>
      <p:ext uri="{BB962C8B-B14F-4D97-AF65-F5344CB8AC3E}">
        <p14:creationId xmlns:p14="http://schemas.microsoft.com/office/powerpoint/2010/main" val="415717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Getting started:</a:t>
            </a:r>
          </a:p>
          <a:p>
            <a:r>
              <a:rPr lang="en-US" sz="1200" kern="1200" dirty="0">
                <a:solidFill>
                  <a:schemeClr val="tx1"/>
                </a:solidFill>
                <a:latin typeface="+mn-lt"/>
                <a:ea typeface="+mn-ea"/>
                <a:cs typeface="+mn-cs"/>
              </a:rPr>
              <a:t>Students receive one canvas cloth on the desk, one 3-4” Ball of clay, dull pencil for writing</a:t>
            </a:r>
            <a:r>
              <a:rPr lang="en-US" sz="1200" kern="1200" baseline="0" dirty="0">
                <a:solidFill>
                  <a:schemeClr val="tx1"/>
                </a:solidFill>
                <a:latin typeface="+mn-lt"/>
                <a:ea typeface="+mn-ea"/>
                <a:cs typeface="+mn-cs"/>
              </a:rPr>
              <a:t> name</a:t>
            </a:r>
            <a:r>
              <a:rPr lang="en-US" sz="1200" kern="1200" dirty="0">
                <a:solidFill>
                  <a:schemeClr val="tx1"/>
                </a:solidFill>
                <a:latin typeface="+mn-lt"/>
                <a:ea typeface="+mn-ea"/>
                <a:cs typeface="+mn-cs"/>
              </a:rPr>
              <a:t>, cutting knife, texturizing tools (tongue depressors, screws, pinecones, marker caps, etc.), tray for project drying, bowl with few drops of water for fingertip smoothing).  Use 5-6” paper or plastic plates to keep the base size of the pinch pot bowls uniformly the same size as each other.</a:t>
            </a:r>
          </a:p>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11</a:t>
            </a:fld>
            <a:endParaRPr lang="en-US"/>
          </a:p>
        </p:txBody>
      </p:sp>
    </p:spTree>
    <p:extLst>
      <p:ext uri="{BB962C8B-B14F-4D97-AF65-F5344CB8AC3E}">
        <p14:creationId xmlns:p14="http://schemas.microsoft.com/office/powerpoint/2010/main" val="1295644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16</a:t>
            </a:fld>
            <a:endParaRPr lang="en-US"/>
          </a:p>
        </p:txBody>
      </p:sp>
    </p:spTree>
    <p:extLst>
      <p:ext uri="{BB962C8B-B14F-4D97-AF65-F5344CB8AC3E}">
        <p14:creationId xmlns:p14="http://schemas.microsoft.com/office/powerpoint/2010/main" val="845523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22597E-BCEB-41F0-AAA1-A0564AD277DD}"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22597E-BCEB-41F0-AAA1-A0564AD277DD}"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22597E-BCEB-41F0-AAA1-A0564AD277DD}"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22597E-BCEB-41F0-AAA1-A0564AD277DD}"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22597E-BCEB-41F0-AAA1-A0564AD277DD}"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2597E-BCEB-41F0-AAA1-A0564AD277DD}"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22597E-BCEB-41F0-AAA1-A0564AD277DD}" type="datetimeFigureOut">
              <a:rPr lang="en-US" smtClean="0"/>
              <a:pPr/>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22597E-BCEB-41F0-AAA1-A0564AD277DD}" type="datetimeFigureOut">
              <a:rPr lang="en-US" smtClean="0"/>
              <a:pPr/>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22597E-BCEB-41F0-AAA1-A0564AD277DD}" type="datetimeFigureOut">
              <a:rPr lang="en-US" smtClean="0"/>
              <a:pPr/>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22597E-BCEB-41F0-AAA1-A0564AD277DD}"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22597E-BCEB-41F0-AAA1-A0564AD277DD}"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2597E-BCEB-41F0-AAA1-A0564AD277DD}" type="datetimeFigureOut">
              <a:rPr lang="en-US" smtClean="0"/>
              <a:pPr/>
              <a:t>3/21/2023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BEE29-2973-46E1-999E-B584FC0491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00" y="0"/>
            <a:ext cx="7645400" cy="1016000"/>
          </a:xfrm>
        </p:spPr>
        <p:style>
          <a:lnRef idx="1">
            <a:schemeClr val="accent6"/>
          </a:lnRef>
          <a:fillRef idx="2">
            <a:schemeClr val="accent6"/>
          </a:fillRef>
          <a:effectRef idx="1">
            <a:schemeClr val="accent6"/>
          </a:effectRef>
          <a:fontRef idx="minor">
            <a:schemeClr val="dk1"/>
          </a:fontRef>
        </p:style>
        <p:txBody>
          <a:bodyPr/>
          <a:lstStyle/>
          <a:p>
            <a:r>
              <a:rPr lang="en-US" dirty="0"/>
              <a:t>Clay with melted glass</a:t>
            </a:r>
          </a:p>
        </p:txBody>
      </p:sp>
      <p:sp>
        <p:nvSpPr>
          <p:cNvPr id="3" name="Subtitle 2"/>
          <p:cNvSpPr>
            <a:spLocks noGrp="1"/>
          </p:cNvSpPr>
          <p:nvPr>
            <p:ph type="subTitle" idx="1"/>
          </p:nvPr>
        </p:nvSpPr>
        <p:spPr/>
        <p:txBody>
          <a:bodyPr/>
          <a:lstStyle/>
          <a:p>
            <a:endParaRPr lang="en-US"/>
          </a:p>
        </p:txBody>
      </p:sp>
      <p:pic>
        <p:nvPicPr>
          <p:cNvPr id="4" name="Picture 3" descr="IMG_11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1076325"/>
            <a:ext cx="7493000" cy="5619750"/>
          </a:xfrm>
          <a:prstGeom prst="rect">
            <a:avLst/>
          </a:prstGeom>
        </p:spPr>
      </p:pic>
    </p:spTree>
    <p:extLst>
      <p:ext uri="{BB962C8B-B14F-4D97-AF65-F5344CB8AC3E}">
        <p14:creationId xmlns:p14="http://schemas.microsoft.com/office/powerpoint/2010/main" val="5542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704478-4115-3F4D-F5B0-82EBFC0329DC}"/>
              </a:ext>
            </a:extLst>
          </p:cNvPr>
          <p:cNvSpPr txBox="1"/>
          <p:nvPr/>
        </p:nvSpPr>
        <p:spPr>
          <a:xfrm>
            <a:off x="468923" y="328246"/>
            <a:ext cx="8065477" cy="5608202"/>
          </a:xfrm>
          <a:prstGeom prst="rect">
            <a:avLst/>
          </a:prstGeom>
          <a:noFill/>
        </p:spPr>
        <p:txBody>
          <a:bodyPr wrap="square" rtlCol="0">
            <a:spAutoFit/>
          </a:bodyPr>
          <a:lstStyle/>
          <a:p>
            <a:pPr marL="0" marR="0" algn="ctr">
              <a:spcBef>
                <a:spcPts val="0"/>
              </a:spcBef>
              <a:spcAft>
                <a:spcPts val="0"/>
              </a:spcAft>
            </a:pPr>
            <a:r>
              <a:rPr lang="en-US" sz="1800" b="1" i="1" u="sng" kern="1400" spc="-50" dirty="0">
                <a:effectLst/>
                <a:latin typeface="Calibri Light" panose="020F0302020204030204" pitchFamily="34" charset="0"/>
                <a:ea typeface="Times New Roman" panose="02020603050405020304" pitchFamily="18" charset="0"/>
                <a:cs typeface="Times New Roman" panose="02020603050405020304" pitchFamily="18" charset="0"/>
              </a:rPr>
              <a:t>5</a:t>
            </a:r>
            <a:r>
              <a:rPr lang="en-US" sz="1800" b="1" i="1" u="sng" kern="1400" spc="-50" baseline="30000" dirty="0">
                <a:effectLst/>
                <a:latin typeface="Calibri Light" panose="020F0302020204030204" pitchFamily="34" charset="0"/>
                <a:ea typeface="Times New Roman" panose="02020603050405020304" pitchFamily="18" charset="0"/>
                <a:cs typeface="Times New Roman" panose="02020603050405020304" pitchFamily="18" charset="0"/>
              </a:rPr>
              <a:t>th</a:t>
            </a:r>
            <a:r>
              <a:rPr lang="en-US" sz="1800" b="1" i="1" u="sng" kern="1400" spc="-50" dirty="0">
                <a:effectLst/>
                <a:latin typeface="Calibri Light" panose="020F0302020204030204" pitchFamily="34" charset="0"/>
                <a:ea typeface="Times New Roman" panose="02020603050405020304" pitchFamily="18" charset="0"/>
                <a:cs typeface="Times New Roman" panose="02020603050405020304" pitchFamily="18" charset="0"/>
              </a:rPr>
              <a:t> Grade Clay with Melted Glass</a:t>
            </a:r>
            <a:endParaRPr lang="en-US" sz="18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kern="1400" spc="-50" dirty="0">
                <a:effectLst/>
                <a:latin typeface="Calibri Light" panose="020F0302020204030204" pitchFamily="34" charset="0"/>
                <a:ea typeface="Times New Roman" panose="02020603050405020304" pitchFamily="18" charset="0"/>
                <a:cs typeface="Times New Roman" panose="02020603050405020304" pitchFamily="18" charset="0"/>
              </a:rPr>
              <a:t>Tips to remember with this project: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clay shape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MUST have walls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least one inch high so that when the glass beads melt they will stay in the clay and not leak out. </a:t>
            </a:r>
          </a:p>
          <a:p>
            <a:pPr marL="342900" marR="0" lvl="0" indent="-342900">
              <a:lnSpc>
                <a:spcPct val="107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Don</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t make the walls or floor of project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too thin or they will not be stable.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Score and attach </a:t>
            </a:r>
            <a:r>
              <a:rPr lang="en-US" sz="1800" dirty="0">
                <a:effectLst/>
                <a:latin typeface="Calibri" panose="020F0502020204030204" pitchFamily="34" charset="0"/>
                <a:ea typeface="Calibri" panose="020F0502020204030204" pitchFamily="34" charset="0"/>
                <a:cs typeface="Times New Roman" panose="02020603050405020304" pitchFamily="18" charset="0"/>
              </a:rPr>
              <a:t>any clay pieces together (make lots of # signs on both pieces that you are joining)</a:t>
            </a:r>
          </a:p>
          <a:p>
            <a:pPr marL="342900" marR="0" lvl="0" indent="-342900">
              <a:lnSpc>
                <a:spcPct val="107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Use a few drops of water to smooth any cracks in clay.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Glazing: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glass will have a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cracked” look </a:t>
            </a:r>
            <a:r>
              <a:rPr lang="en-US" sz="1800" dirty="0">
                <a:effectLst/>
                <a:latin typeface="Calibri" panose="020F0502020204030204" pitchFamily="34" charset="0"/>
                <a:ea typeface="Calibri" panose="020F0502020204030204" pitchFamily="34" charset="0"/>
                <a:cs typeface="Times New Roman" panose="02020603050405020304" pitchFamily="18" charset="0"/>
              </a:rPr>
              <a:t>to it after firing in the kiln.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paint the inside of the clay container with any color</a:t>
            </a:r>
            <a:r>
              <a:rPr lang="en-US" sz="1800" dirty="0">
                <a:effectLst/>
                <a:latin typeface="Calibri" panose="020F0502020204030204" pitchFamily="34" charset="0"/>
                <a:ea typeface="Calibri" panose="020F0502020204030204" pitchFamily="34" charset="0"/>
                <a:cs typeface="Times New Roman" panose="02020603050405020304" pitchFamily="18" charset="0"/>
              </a:rPr>
              <a:t> glaze and add clear blue glass.</a:t>
            </a:r>
          </a:p>
          <a:p>
            <a:endParaRPr lang="en-US" dirty="0"/>
          </a:p>
        </p:txBody>
      </p:sp>
    </p:spTree>
    <p:extLst>
      <p:ext uri="{BB962C8B-B14F-4D97-AF65-F5344CB8AC3E}">
        <p14:creationId xmlns:p14="http://schemas.microsoft.com/office/powerpoint/2010/main" val="1439736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274638"/>
            <a:ext cx="8140700" cy="715962"/>
          </a:xfrm>
        </p:spPr>
        <p:txBody>
          <a:bodyPr>
            <a:normAutofit fontScale="90000"/>
          </a:bodyPr>
          <a:lstStyle/>
          <a:p>
            <a:r>
              <a:rPr lang="en-US" dirty="0"/>
              <a:t>Examples of ideas for this project </a:t>
            </a:r>
          </a:p>
        </p:txBody>
      </p:sp>
      <p:pic>
        <p:nvPicPr>
          <p:cNvPr id="4" name="Picture 3" descr="IMG_1253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1830"/>
            <a:ext cx="9144000" cy="5616170"/>
          </a:xfrm>
          <a:prstGeom prst="rect">
            <a:avLst/>
          </a:prstGeom>
        </p:spPr>
      </p:pic>
    </p:spTree>
    <p:extLst>
      <p:ext uri="{BB962C8B-B14F-4D97-AF65-F5344CB8AC3E}">
        <p14:creationId xmlns:p14="http://schemas.microsoft.com/office/powerpoint/2010/main" val="3085296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4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0825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1479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25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11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7331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1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2134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8800" y="58738"/>
            <a:ext cx="8128000" cy="563562"/>
          </a:xfrm>
        </p:spPr>
        <p:txBody>
          <a:bodyPr>
            <a:normAutofit fontScale="90000"/>
          </a:bodyPr>
          <a:lstStyle/>
          <a:p>
            <a:endParaRPr lang="en-US" dirty="0"/>
          </a:p>
        </p:txBody>
      </p:sp>
      <p:pic>
        <p:nvPicPr>
          <p:cNvPr id="6" name="Picture 5" descr="IMG_14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799"/>
            <a:ext cx="9211732" cy="6908799"/>
          </a:xfrm>
          <a:prstGeom prst="rect">
            <a:avLst/>
          </a:prstGeom>
        </p:spPr>
      </p:pic>
    </p:spTree>
    <p:extLst>
      <p:ext uri="{BB962C8B-B14F-4D97-AF65-F5344CB8AC3E}">
        <p14:creationId xmlns:p14="http://schemas.microsoft.com/office/powerpoint/2010/main" val="2057851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D150-8EA6-B878-15D2-62177EDACDA0}"/>
              </a:ext>
            </a:extLst>
          </p:cNvPr>
          <p:cNvSpPr>
            <a:spLocks noGrp="1"/>
          </p:cNvSpPr>
          <p:nvPr>
            <p:ph type="title"/>
          </p:nvPr>
        </p:nvSpPr>
        <p:spPr>
          <a:xfrm>
            <a:off x="457200" y="274638"/>
            <a:ext cx="8229600" cy="457199"/>
          </a:xfrm>
        </p:spPr>
        <p:txBody>
          <a:bodyPr>
            <a:normAutofit fontScale="90000"/>
          </a:bodyPr>
          <a:lstStyle/>
          <a:p>
            <a:r>
              <a:rPr lang="en-US" dirty="0"/>
              <a:t>Docent Setup for Glazing</a:t>
            </a:r>
          </a:p>
        </p:txBody>
      </p:sp>
      <p:sp>
        <p:nvSpPr>
          <p:cNvPr id="3" name="Content Placeholder 2">
            <a:extLst>
              <a:ext uri="{FF2B5EF4-FFF2-40B4-BE49-F238E27FC236}">
                <a16:creationId xmlns:a16="http://schemas.microsoft.com/office/drawing/2014/main" id="{C12F2BC0-228B-36D4-5A4E-961E0C344CF0}"/>
              </a:ext>
            </a:extLst>
          </p:cNvPr>
          <p:cNvSpPr>
            <a:spLocks noGrp="1"/>
          </p:cNvSpPr>
          <p:nvPr>
            <p:ph idx="1"/>
          </p:nvPr>
        </p:nvSpPr>
        <p:spPr>
          <a:xfrm>
            <a:off x="254332" y="1221368"/>
            <a:ext cx="4052625" cy="4904796"/>
          </a:xfrm>
        </p:spPr>
        <p:txBody>
          <a:bodyPr>
            <a:normAutofit fontScale="70000" lnSpcReduction="20000"/>
          </a:bodyPr>
          <a:lstStyle/>
          <a:p>
            <a:r>
              <a:rPr lang="en-US" dirty="0"/>
              <a:t>Cover tables with butcher paper.</a:t>
            </a:r>
          </a:p>
          <a:p>
            <a:r>
              <a:rPr lang="en-US" dirty="0"/>
              <a:t>Pre-pour the glazes into portion cups (label lid and cup with glaze name)</a:t>
            </a:r>
          </a:p>
          <a:p>
            <a:r>
              <a:rPr lang="en-US" dirty="0"/>
              <a:t>Set out one set of colors per table.</a:t>
            </a:r>
          </a:p>
          <a:p>
            <a:r>
              <a:rPr lang="en-US" dirty="0"/>
              <a:t>Set out a variety of brush sizes onto each table.</a:t>
            </a:r>
          </a:p>
          <a:p>
            <a:r>
              <a:rPr lang="en-US" dirty="0"/>
              <a:t>Pass out paper towels for finger wiping.</a:t>
            </a:r>
          </a:p>
          <a:p>
            <a:r>
              <a:rPr lang="en-US" dirty="0"/>
              <a:t>Consider setting up shelf with less common “specialty” colors, rather than pouring one for each table.</a:t>
            </a:r>
          </a:p>
          <a:p>
            <a:endParaRPr lang="en-US" dirty="0"/>
          </a:p>
        </p:txBody>
      </p:sp>
      <p:pic>
        <p:nvPicPr>
          <p:cNvPr id="5" name="Picture 4">
            <a:extLst>
              <a:ext uri="{FF2B5EF4-FFF2-40B4-BE49-F238E27FC236}">
                <a16:creationId xmlns:a16="http://schemas.microsoft.com/office/drawing/2014/main" id="{7E8F36C1-CC72-D349-6891-BD17B2E9078A}"/>
              </a:ext>
            </a:extLst>
          </p:cNvPr>
          <p:cNvPicPr>
            <a:picLocks noChangeAspect="1"/>
          </p:cNvPicPr>
          <p:nvPr/>
        </p:nvPicPr>
        <p:blipFill>
          <a:blip r:embed="rId2"/>
          <a:stretch>
            <a:fillRect/>
          </a:stretch>
        </p:blipFill>
        <p:spPr>
          <a:xfrm rot="16200000">
            <a:off x="5879892" y="309453"/>
            <a:ext cx="1595096" cy="3048902"/>
          </a:xfrm>
          <a:prstGeom prst="rect">
            <a:avLst/>
          </a:prstGeom>
        </p:spPr>
      </p:pic>
      <p:pic>
        <p:nvPicPr>
          <p:cNvPr id="7" name="Picture 6">
            <a:extLst>
              <a:ext uri="{FF2B5EF4-FFF2-40B4-BE49-F238E27FC236}">
                <a16:creationId xmlns:a16="http://schemas.microsoft.com/office/drawing/2014/main" id="{C9CF6BC6-005A-D4BD-41BB-2749F980800F}"/>
              </a:ext>
            </a:extLst>
          </p:cNvPr>
          <p:cNvPicPr>
            <a:picLocks noChangeAspect="1"/>
          </p:cNvPicPr>
          <p:nvPr/>
        </p:nvPicPr>
        <p:blipFill>
          <a:blip r:embed="rId3"/>
          <a:stretch>
            <a:fillRect/>
          </a:stretch>
        </p:blipFill>
        <p:spPr>
          <a:xfrm>
            <a:off x="4194890" y="5257800"/>
            <a:ext cx="2855392" cy="1264465"/>
          </a:xfrm>
          <a:prstGeom prst="rect">
            <a:avLst/>
          </a:prstGeom>
        </p:spPr>
      </p:pic>
      <p:pic>
        <p:nvPicPr>
          <p:cNvPr id="9" name="Picture 8">
            <a:extLst>
              <a:ext uri="{FF2B5EF4-FFF2-40B4-BE49-F238E27FC236}">
                <a16:creationId xmlns:a16="http://schemas.microsoft.com/office/drawing/2014/main" id="{39233C01-46FE-17AF-117A-A97B7332BF53}"/>
              </a:ext>
            </a:extLst>
          </p:cNvPr>
          <p:cNvPicPr>
            <a:picLocks noChangeAspect="1"/>
          </p:cNvPicPr>
          <p:nvPr/>
        </p:nvPicPr>
        <p:blipFill>
          <a:blip r:embed="rId4"/>
          <a:stretch>
            <a:fillRect/>
          </a:stretch>
        </p:blipFill>
        <p:spPr>
          <a:xfrm>
            <a:off x="7107381" y="2697160"/>
            <a:ext cx="1782287" cy="3886200"/>
          </a:xfrm>
          <a:prstGeom prst="rect">
            <a:avLst/>
          </a:prstGeom>
        </p:spPr>
      </p:pic>
      <p:pic>
        <p:nvPicPr>
          <p:cNvPr id="11" name="Picture 10">
            <a:extLst>
              <a:ext uri="{FF2B5EF4-FFF2-40B4-BE49-F238E27FC236}">
                <a16:creationId xmlns:a16="http://schemas.microsoft.com/office/drawing/2014/main" id="{AE4D185C-F93E-24CD-4257-00AB7390BFE2}"/>
              </a:ext>
            </a:extLst>
          </p:cNvPr>
          <p:cNvPicPr>
            <a:picLocks noChangeAspect="1"/>
          </p:cNvPicPr>
          <p:nvPr/>
        </p:nvPicPr>
        <p:blipFill>
          <a:blip r:embed="rId5"/>
          <a:stretch>
            <a:fillRect/>
          </a:stretch>
        </p:blipFill>
        <p:spPr>
          <a:xfrm rot="16200000">
            <a:off x="4825821" y="2584827"/>
            <a:ext cx="1705597" cy="2661289"/>
          </a:xfrm>
          <a:prstGeom prst="rect">
            <a:avLst/>
          </a:prstGeom>
        </p:spPr>
      </p:pic>
    </p:spTree>
    <p:extLst>
      <p:ext uri="{BB962C8B-B14F-4D97-AF65-F5344CB8AC3E}">
        <p14:creationId xmlns:p14="http://schemas.microsoft.com/office/powerpoint/2010/main" val="1837799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D2258-FC74-565E-DDFF-123E10DB91EB}"/>
              </a:ext>
            </a:extLst>
          </p:cNvPr>
          <p:cNvSpPr>
            <a:spLocks noGrp="1"/>
          </p:cNvSpPr>
          <p:nvPr>
            <p:ph type="title"/>
          </p:nvPr>
        </p:nvSpPr>
        <p:spPr/>
        <p:txBody>
          <a:bodyPr>
            <a:normAutofit fontScale="90000"/>
          </a:bodyPr>
          <a:lstStyle/>
          <a:p>
            <a:r>
              <a:rPr lang="en-US" dirty="0"/>
              <a:t>Glaze Instructions when using the shelf method:</a:t>
            </a:r>
          </a:p>
        </p:txBody>
      </p:sp>
      <p:sp>
        <p:nvSpPr>
          <p:cNvPr id="3" name="Content Placeholder 2">
            <a:extLst>
              <a:ext uri="{FF2B5EF4-FFF2-40B4-BE49-F238E27FC236}">
                <a16:creationId xmlns:a16="http://schemas.microsoft.com/office/drawing/2014/main" id="{BB8B6C43-82A9-6BCD-6DDD-679E6270258B}"/>
              </a:ext>
            </a:extLst>
          </p:cNvPr>
          <p:cNvSpPr>
            <a:spLocks noGrp="1"/>
          </p:cNvSpPr>
          <p:nvPr>
            <p:ph idx="1"/>
          </p:nvPr>
        </p:nvSpPr>
        <p:spPr>
          <a:xfrm>
            <a:off x="457200" y="1600200"/>
            <a:ext cx="8229600" cy="4689764"/>
          </a:xfrm>
        </p:spPr>
        <p:txBody>
          <a:bodyPr/>
          <a:lstStyle/>
          <a:p>
            <a:r>
              <a:rPr lang="en-US" dirty="0"/>
              <a:t>Only 3 people at the shelf at one time.</a:t>
            </a:r>
          </a:p>
          <a:p>
            <a:r>
              <a:rPr lang="en-US" dirty="0"/>
              <a:t>Choose 1 color at a time. </a:t>
            </a:r>
          </a:p>
          <a:p>
            <a:r>
              <a:rPr lang="en-US" dirty="0"/>
              <a:t>Take the to go cup and 1 sample tile to your seat.</a:t>
            </a:r>
          </a:p>
          <a:p>
            <a:r>
              <a:rPr lang="en-US" dirty="0"/>
              <a:t>Return the first cup and tile before getting a new color.</a:t>
            </a:r>
          </a:p>
          <a:p>
            <a:r>
              <a:rPr lang="en-US" dirty="0"/>
              <a:t>Return the cup and tile as soon as you are finished using it.</a:t>
            </a:r>
          </a:p>
          <a:p>
            <a:pPr marL="0" indent="0">
              <a:buNone/>
            </a:pPr>
            <a:endParaRPr lang="en-US" dirty="0"/>
          </a:p>
        </p:txBody>
      </p:sp>
    </p:spTree>
    <p:extLst>
      <p:ext uri="{BB962C8B-B14F-4D97-AF65-F5344CB8AC3E}">
        <p14:creationId xmlns:p14="http://schemas.microsoft.com/office/powerpoint/2010/main" val="2140791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1670-13F6-68EB-F5FD-F26070B53ACC}"/>
              </a:ext>
            </a:extLst>
          </p:cNvPr>
          <p:cNvSpPr>
            <a:spLocks noGrp="1"/>
          </p:cNvSpPr>
          <p:nvPr>
            <p:ph type="title"/>
          </p:nvPr>
        </p:nvSpPr>
        <p:spPr/>
        <p:txBody>
          <a:bodyPr>
            <a:normAutofit fontScale="90000"/>
          </a:bodyPr>
          <a:lstStyle/>
          <a:p>
            <a:r>
              <a:rPr lang="en-US" dirty="0"/>
              <a:t>Docent information for Glazing Steps</a:t>
            </a:r>
          </a:p>
        </p:txBody>
      </p:sp>
      <p:sp>
        <p:nvSpPr>
          <p:cNvPr id="3" name="Content Placeholder 2">
            <a:extLst>
              <a:ext uri="{FF2B5EF4-FFF2-40B4-BE49-F238E27FC236}">
                <a16:creationId xmlns:a16="http://schemas.microsoft.com/office/drawing/2014/main" id="{A369B435-8DC7-4038-BBA6-4BC553764456}"/>
              </a:ext>
            </a:extLst>
          </p:cNvPr>
          <p:cNvSpPr>
            <a:spLocks noGrp="1"/>
          </p:cNvSpPr>
          <p:nvPr>
            <p:ph idx="1"/>
          </p:nvPr>
        </p:nvSpPr>
        <p:spPr>
          <a:xfrm>
            <a:off x="344557" y="1417638"/>
            <a:ext cx="8468139" cy="5165724"/>
          </a:xfrm>
        </p:spPr>
        <p:txBody>
          <a:bodyPr>
            <a:normAutofit fontScale="92500" lnSpcReduction="10000"/>
          </a:bodyPr>
          <a:lstStyle/>
          <a:p>
            <a:pPr lvl="0"/>
            <a:r>
              <a:rPr lang="en-US" sz="2000" dirty="0"/>
              <a:t>One Color per Brush</a:t>
            </a:r>
          </a:p>
          <a:p>
            <a:pPr lvl="0"/>
            <a:r>
              <a:rPr lang="en-US" sz="2000" dirty="0"/>
              <a:t>Choose the right size for the small details</a:t>
            </a:r>
          </a:p>
          <a:p>
            <a:pPr lvl="0"/>
            <a:r>
              <a:rPr lang="en-US" sz="2000" dirty="0"/>
              <a:t>Use larger brush for exterior areas that use larger amounts of glaze.</a:t>
            </a:r>
          </a:p>
          <a:p>
            <a:pPr lvl="0"/>
            <a:r>
              <a:rPr lang="en-US" sz="2000" dirty="0"/>
              <a:t>Most glazes look best with </a:t>
            </a:r>
            <a:r>
              <a:rPr lang="en-US" sz="2000" u="sng" dirty="0"/>
              <a:t>a minimum </a:t>
            </a:r>
            <a:r>
              <a:rPr lang="en-US" sz="2000" dirty="0"/>
              <a:t>of </a:t>
            </a:r>
            <a:r>
              <a:rPr lang="en-US" sz="2000" b="1" dirty="0"/>
              <a:t>3 coats of glaze</a:t>
            </a:r>
            <a:r>
              <a:rPr lang="en-US" sz="2000" dirty="0"/>
              <a:t>.  The glaze is applied with a paintbrush but does not go on like paint.  The liquid in the glaze will be pulled into the bisque clay causing it to dry very quickly.    </a:t>
            </a:r>
          </a:p>
          <a:p>
            <a:pPr lvl="1"/>
            <a:r>
              <a:rPr lang="en-US" sz="2000" b="1" dirty="0"/>
              <a:t>Apply the glaze in thin layers between each coat</a:t>
            </a:r>
            <a:r>
              <a:rPr lang="en-US" sz="2000" dirty="0"/>
              <a:t>, so that it has time to dry before the next coat.</a:t>
            </a:r>
          </a:p>
          <a:p>
            <a:pPr lvl="1"/>
            <a:r>
              <a:rPr lang="en-US" sz="2000" dirty="0"/>
              <a:t>Some glazes (like Red and some Crystal Glazes, need 4-5 coats)</a:t>
            </a:r>
          </a:p>
          <a:p>
            <a:pPr lvl="1"/>
            <a:r>
              <a:rPr lang="en-US" sz="2000" b="1" dirty="0"/>
              <a:t>Use the brush to blot the glaze into cervices and deep areas. </a:t>
            </a:r>
          </a:p>
          <a:p>
            <a:pPr lvl="2"/>
            <a:r>
              <a:rPr lang="en-US" sz="1600" dirty="0"/>
              <a:t>Glaze does not run when it is fired.  It stays right where it is painted.  Make sure you do not leave any white bisque showing.  Use the round brushes to dab glaze into deep holes and crevasse in order to get proper coverage.</a:t>
            </a:r>
          </a:p>
          <a:p>
            <a:pPr lvl="1"/>
            <a:r>
              <a:rPr lang="en-US" sz="2000" dirty="0"/>
              <a:t>Remember to glaze the sides of all 3D objects and any place that can be seen from all angles.</a:t>
            </a:r>
          </a:p>
          <a:p>
            <a:pPr lvl="1"/>
            <a:r>
              <a:rPr lang="en-US" sz="2000" dirty="0"/>
              <a:t>Do not glaze the bottom of the projects.   </a:t>
            </a:r>
          </a:p>
          <a:p>
            <a:pPr lvl="1"/>
            <a:r>
              <a:rPr lang="en-US" sz="2000" dirty="0"/>
              <a:t>Leave no white bisque showing.  If you want white to show, use white glaze</a:t>
            </a:r>
            <a:endParaRPr lang="en-US" sz="3600" dirty="0"/>
          </a:p>
        </p:txBody>
      </p:sp>
    </p:spTree>
    <p:extLst>
      <p:ext uri="{BB962C8B-B14F-4D97-AF65-F5344CB8AC3E}">
        <p14:creationId xmlns:p14="http://schemas.microsoft.com/office/powerpoint/2010/main" val="437545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988300" cy="13271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Plastic Stage</a:t>
            </a:r>
          </a:p>
        </p:txBody>
      </p:sp>
      <p:sp>
        <p:nvSpPr>
          <p:cNvPr id="4" name="Text Placeholder 3"/>
          <p:cNvSpPr>
            <a:spLocks noGrp="1"/>
          </p:cNvSpPr>
          <p:nvPr>
            <p:ph type="body" sz="half" idx="2"/>
          </p:nvPr>
        </p:nvSpPr>
        <p:spPr>
          <a:xfrm>
            <a:off x="457200" y="1928092"/>
            <a:ext cx="3008313" cy="4198071"/>
          </a:xfrm>
        </p:spPr>
        <p:txBody>
          <a:bodyPr>
            <a:normAutofit lnSpcReduction="10000"/>
          </a:bodyPr>
          <a:lstStyle/>
          <a:p>
            <a:endParaRPr lang="en-US" dirty="0"/>
          </a:p>
          <a:p>
            <a:pPr algn="ctr"/>
            <a:r>
              <a:rPr lang="en-US" sz="3600" dirty="0"/>
              <a:t> Clay is workable &amp; moldable. It can be pushed, stretched, stamped, or impressed. </a:t>
            </a:r>
          </a:p>
        </p:txBody>
      </p:sp>
      <p:pic>
        <p:nvPicPr>
          <p:cNvPr id="6" name="Picture 5" descr="Clay-lump.jpg"/>
          <p:cNvPicPr>
            <a:picLocks noChangeAspect="1"/>
          </p:cNvPicPr>
          <p:nvPr/>
        </p:nvPicPr>
        <p:blipFill>
          <a:blip r:embed="rId2"/>
          <a:stretch>
            <a:fillRect/>
          </a:stretch>
        </p:blipFill>
        <p:spPr>
          <a:xfrm>
            <a:off x="3699745" y="1928092"/>
            <a:ext cx="4393619" cy="4393619"/>
          </a:xfrm>
          <a:prstGeom prst="rect">
            <a:avLst/>
          </a:prstGeom>
        </p:spPr>
      </p:pic>
    </p:spTree>
    <p:extLst>
      <p:ext uri="{BB962C8B-B14F-4D97-AF65-F5344CB8AC3E}">
        <p14:creationId xmlns:p14="http://schemas.microsoft.com/office/powerpoint/2010/main" val="3294321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CF3D-49A0-4730-ED84-FF467807E51A}"/>
              </a:ext>
            </a:extLst>
          </p:cNvPr>
          <p:cNvSpPr>
            <a:spLocks noGrp="1"/>
          </p:cNvSpPr>
          <p:nvPr>
            <p:ph type="title"/>
          </p:nvPr>
        </p:nvSpPr>
        <p:spPr/>
        <p:txBody>
          <a:bodyPr/>
          <a:lstStyle/>
          <a:p>
            <a:r>
              <a:rPr lang="en-US"/>
              <a:t>Glazing Instructions to Students</a:t>
            </a:r>
            <a:endParaRPr lang="en-US" dirty="0"/>
          </a:p>
        </p:txBody>
      </p:sp>
      <p:sp>
        <p:nvSpPr>
          <p:cNvPr id="3" name="Content Placeholder 2">
            <a:extLst>
              <a:ext uri="{FF2B5EF4-FFF2-40B4-BE49-F238E27FC236}">
                <a16:creationId xmlns:a16="http://schemas.microsoft.com/office/drawing/2014/main" id="{288BF483-03AB-0F1B-90A6-7767A568C56A}"/>
              </a:ext>
            </a:extLst>
          </p:cNvPr>
          <p:cNvSpPr>
            <a:spLocks noGrp="1"/>
          </p:cNvSpPr>
          <p:nvPr>
            <p:ph idx="1"/>
          </p:nvPr>
        </p:nvSpPr>
        <p:spPr/>
        <p:txBody>
          <a:bodyPr/>
          <a:lstStyle/>
          <a:p>
            <a:r>
              <a:rPr lang="en-US" dirty="0"/>
              <a:t>It is cleaner and easier to start from the inside of your bowl and work your way outward.</a:t>
            </a:r>
          </a:p>
          <a:p>
            <a:pPr marL="971550" lvl="1" indent="-514350">
              <a:buFont typeface="+mj-lt"/>
              <a:buAutoNum type="arabicPeriod"/>
            </a:pPr>
            <a:r>
              <a:rPr lang="en-US" dirty="0"/>
              <a:t>Start with the interior bottom of your bowl</a:t>
            </a:r>
          </a:p>
          <a:p>
            <a:pPr marL="971550" lvl="1" indent="-514350">
              <a:buFont typeface="+mj-lt"/>
              <a:buAutoNum type="arabicPeriod"/>
            </a:pPr>
            <a:r>
              <a:rPr lang="en-US" dirty="0"/>
              <a:t>Once dry, move onto the walls and ceiling of your bowl (if a shell).</a:t>
            </a:r>
          </a:p>
          <a:p>
            <a:pPr marL="971550" lvl="1" indent="-514350">
              <a:buFont typeface="+mj-lt"/>
              <a:buAutoNum type="arabicPeriod"/>
            </a:pPr>
            <a:r>
              <a:rPr lang="en-US" dirty="0"/>
              <a:t>Once dry, move on to your creature or scene details.</a:t>
            </a:r>
          </a:p>
          <a:p>
            <a:pPr marL="971550" lvl="1" indent="-514350">
              <a:buFont typeface="+mj-lt"/>
              <a:buAutoNum type="arabicPeriod"/>
            </a:pPr>
            <a:r>
              <a:rPr lang="en-US" dirty="0"/>
              <a:t>Last, glaze the outside of the bowl or shell.</a:t>
            </a:r>
          </a:p>
        </p:txBody>
      </p:sp>
    </p:spTree>
    <p:extLst>
      <p:ext uri="{BB962C8B-B14F-4D97-AF65-F5344CB8AC3E}">
        <p14:creationId xmlns:p14="http://schemas.microsoft.com/office/powerpoint/2010/main" val="2117405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BA448-66E7-DEE4-5F64-78F8C188C0AC}"/>
              </a:ext>
            </a:extLst>
          </p:cNvPr>
          <p:cNvSpPr>
            <a:spLocks noGrp="1"/>
          </p:cNvSpPr>
          <p:nvPr>
            <p:ph type="title"/>
          </p:nvPr>
        </p:nvSpPr>
        <p:spPr/>
        <p:txBody>
          <a:bodyPr>
            <a:normAutofit fontScale="90000"/>
          </a:bodyPr>
          <a:lstStyle/>
          <a:p>
            <a:r>
              <a:rPr lang="en-US" dirty="0"/>
              <a:t>Student Glaze instructions continued…</a:t>
            </a:r>
          </a:p>
        </p:txBody>
      </p:sp>
      <p:sp>
        <p:nvSpPr>
          <p:cNvPr id="3" name="Content Placeholder 2">
            <a:extLst>
              <a:ext uri="{FF2B5EF4-FFF2-40B4-BE49-F238E27FC236}">
                <a16:creationId xmlns:a16="http://schemas.microsoft.com/office/drawing/2014/main" id="{1048F861-D2F9-ADB3-BEF2-685E139F82BC}"/>
              </a:ext>
            </a:extLst>
          </p:cNvPr>
          <p:cNvSpPr>
            <a:spLocks noGrp="1"/>
          </p:cNvSpPr>
          <p:nvPr>
            <p:ph idx="1"/>
          </p:nvPr>
        </p:nvSpPr>
        <p:spPr>
          <a:xfrm>
            <a:off x="457200" y="1417638"/>
            <a:ext cx="8229600" cy="5165724"/>
          </a:xfrm>
        </p:spPr>
        <p:txBody>
          <a:bodyPr>
            <a:normAutofit fontScale="92500" lnSpcReduction="10000"/>
          </a:bodyPr>
          <a:lstStyle/>
          <a:p>
            <a:r>
              <a:rPr lang="en-US" dirty="0"/>
              <a:t>Do not mix glazes.</a:t>
            </a:r>
          </a:p>
          <a:p>
            <a:pPr lvl="1"/>
            <a:r>
              <a:rPr lang="en-US" dirty="0"/>
              <a:t>1 color per brush.</a:t>
            </a:r>
          </a:p>
          <a:p>
            <a:pPr lvl="1"/>
            <a:r>
              <a:rPr lang="en-US" dirty="0"/>
              <a:t>Choose the correct size brush for the job</a:t>
            </a:r>
          </a:p>
          <a:p>
            <a:r>
              <a:rPr lang="en-US" dirty="0"/>
              <a:t>Keep the lid on the glaze cup when not using it. Keep the sample tile with the cup.</a:t>
            </a:r>
          </a:p>
          <a:p>
            <a:r>
              <a:rPr lang="en-US" dirty="0"/>
              <a:t>Paint on 3-4 coats of glaze.  Thin coats dry faster.</a:t>
            </a:r>
          </a:p>
          <a:p>
            <a:r>
              <a:rPr lang="en-US" dirty="0"/>
              <a:t>Do not move onto the next color until you have completed your 3</a:t>
            </a:r>
            <a:r>
              <a:rPr lang="en-US" baseline="30000" dirty="0"/>
              <a:t>rd</a:t>
            </a:r>
            <a:r>
              <a:rPr lang="en-US" dirty="0"/>
              <a:t> coat of glaze in the previous area.</a:t>
            </a:r>
          </a:p>
          <a:p>
            <a:r>
              <a:rPr lang="en-US" dirty="0"/>
              <a:t>Do not leave any white bisque showing.  If you want white areas, then use white glaze.</a:t>
            </a:r>
          </a:p>
        </p:txBody>
      </p:sp>
    </p:spTree>
    <p:extLst>
      <p:ext uri="{BB962C8B-B14F-4D97-AF65-F5344CB8AC3E}">
        <p14:creationId xmlns:p14="http://schemas.microsoft.com/office/powerpoint/2010/main" val="2046523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1E331-871D-704A-7B9C-AAB7DC3CFB15}"/>
              </a:ext>
            </a:extLst>
          </p:cNvPr>
          <p:cNvSpPr>
            <a:spLocks noGrp="1"/>
          </p:cNvSpPr>
          <p:nvPr>
            <p:ph type="title"/>
          </p:nvPr>
        </p:nvSpPr>
        <p:spPr/>
        <p:txBody>
          <a:bodyPr/>
          <a:lstStyle/>
          <a:p>
            <a:r>
              <a:rPr lang="en-US" dirty="0"/>
              <a:t>Students - When you are finished</a:t>
            </a:r>
          </a:p>
        </p:txBody>
      </p:sp>
      <p:sp>
        <p:nvSpPr>
          <p:cNvPr id="3" name="Content Placeholder 2">
            <a:extLst>
              <a:ext uri="{FF2B5EF4-FFF2-40B4-BE49-F238E27FC236}">
                <a16:creationId xmlns:a16="http://schemas.microsoft.com/office/drawing/2014/main" id="{81FFC953-9B20-43BC-4461-CAF426F368F8}"/>
              </a:ext>
            </a:extLst>
          </p:cNvPr>
          <p:cNvSpPr>
            <a:spLocks noGrp="1"/>
          </p:cNvSpPr>
          <p:nvPr>
            <p:ph idx="1"/>
          </p:nvPr>
        </p:nvSpPr>
        <p:spPr>
          <a:xfrm>
            <a:off x="457200" y="1417638"/>
            <a:ext cx="8229600" cy="5010871"/>
          </a:xfrm>
        </p:spPr>
        <p:txBody>
          <a:bodyPr>
            <a:normAutofit fontScale="85000" lnSpcReduction="10000"/>
          </a:bodyPr>
          <a:lstStyle/>
          <a:p>
            <a:pPr marL="514350" indent="-514350">
              <a:spcAft>
                <a:spcPts val="600"/>
              </a:spcAft>
              <a:buFont typeface="+mj-lt"/>
              <a:buAutoNum type="arabicPeriod"/>
            </a:pPr>
            <a:r>
              <a:rPr lang="en-US" dirty="0"/>
              <a:t>Clean up your work area. Put lids back on cups, take dirty brushes to sink to be washed. Throw away paper towels.</a:t>
            </a:r>
          </a:p>
          <a:p>
            <a:pPr marL="514350" indent="-514350">
              <a:spcAft>
                <a:spcPts val="600"/>
              </a:spcAft>
              <a:buFont typeface="+mj-lt"/>
              <a:buAutoNum type="arabicPeriod"/>
            </a:pPr>
            <a:r>
              <a:rPr lang="en-US" dirty="0"/>
              <a:t>Choose one glass bead color and place it in your bowl. </a:t>
            </a:r>
          </a:p>
          <a:p>
            <a:pPr marL="514350" indent="-514350">
              <a:spcAft>
                <a:spcPts val="600"/>
              </a:spcAft>
              <a:buFont typeface="+mj-lt"/>
              <a:buAutoNum type="arabicPeriod"/>
            </a:pPr>
            <a:r>
              <a:rPr lang="en-US" dirty="0"/>
              <a:t>Put your bowl on the cart (or where you are directed to place it)</a:t>
            </a:r>
          </a:p>
          <a:p>
            <a:pPr marL="514350" indent="-514350">
              <a:spcAft>
                <a:spcPts val="600"/>
              </a:spcAft>
              <a:buFont typeface="+mj-lt"/>
              <a:buAutoNum type="arabicPeriod"/>
            </a:pPr>
            <a:r>
              <a:rPr lang="en-US" dirty="0"/>
              <a:t>Wash your hands.</a:t>
            </a:r>
          </a:p>
          <a:p>
            <a:pPr marL="514350" indent="-514350">
              <a:spcAft>
                <a:spcPts val="600"/>
              </a:spcAft>
              <a:buFont typeface="+mj-lt"/>
              <a:buAutoNum type="arabicPeriod"/>
            </a:pPr>
            <a:r>
              <a:rPr lang="en-US" dirty="0"/>
              <a:t>After you return to class, the art docent will put the right amount of glass beads into your bowl, based on the bowl size and the color bead you selected. </a:t>
            </a:r>
          </a:p>
          <a:p>
            <a:pPr marL="514350" indent="-514350">
              <a:spcAft>
                <a:spcPts val="600"/>
              </a:spcAft>
              <a:buFont typeface="+mj-lt"/>
              <a:buAutoNum type="arabicPeriod"/>
            </a:pPr>
            <a:r>
              <a:rPr lang="en-US" dirty="0"/>
              <a:t>Bowls will be placed in the kiln to fire.</a:t>
            </a:r>
          </a:p>
        </p:txBody>
      </p:sp>
    </p:spTree>
    <p:extLst>
      <p:ext uri="{BB962C8B-B14F-4D97-AF65-F5344CB8AC3E}">
        <p14:creationId xmlns:p14="http://schemas.microsoft.com/office/powerpoint/2010/main" val="805623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133350"/>
            <a:ext cx="4660900" cy="17081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err="1"/>
              <a:t>Greenware</a:t>
            </a:r>
            <a:r>
              <a:rPr lang="en-US" sz="6000" dirty="0"/>
              <a:t> Stage</a:t>
            </a:r>
          </a:p>
        </p:txBody>
      </p:sp>
      <p:sp>
        <p:nvSpPr>
          <p:cNvPr id="4" name="Text Placeholder 3"/>
          <p:cNvSpPr>
            <a:spLocks noGrp="1"/>
          </p:cNvSpPr>
          <p:nvPr>
            <p:ph type="body" sz="half" idx="2"/>
          </p:nvPr>
        </p:nvSpPr>
        <p:spPr>
          <a:xfrm>
            <a:off x="165099" y="2108200"/>
            <a:ext cx="5179291" cy="4749800"/>
          </a:xfrm>
        </p:spPr>
        <p:txBody>
          <a:bodyPr>
            <a:normAutofit fontScale="85000" lnSpcReduction="20000"/>
          </a:bodyPr>
          <a:lstStyle/>
          <a:p>
            <a:r>
              <a:rPr lang="en-US" sz="3600" dirty="0"/>
              <a:t>When clay is in the stages of drying: w</a:t>
            </a:r>
            <a:r>
              <a:rPr lang="en-US" sz="3600" dirty="0">
                <a:solidFill>
                  <a:schemeClr val="tx1"/>
                </a:solidFill>
              </a:rPr>
              <a:t>et, damp, soft leather-hard, stiff leather-hard, dry, and bone dry.</a:t>
            </a:r>
          </a:p>
          <a:p>
            <a:r>
              <a:rPr lang="en-US" sz="3600" dirty="0"/>
              <a:t>Once it is dry and light gray in color, it becomes very fragile. If placed in water, it will return to a lump of soft clay.</a:t>
            </a:r>
          </a:p>
          <a:p>
            <a:r>
              <a:rPr lang="en-US" sz="3600" dirty="0"/>
              <a:t>Must be bone dry before firing in the kiln (1-2 weeks of air drying).</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4391" y="680912"/>
            <a:ext cx="3444009" cy="5901381"/>
          </a:xfrm>
        </p:spPr>
      </p:pic>
    </p:spTree>
    <p:extLst>
      <p:ext uri="{BB962C8B-B14F-4D97-AF65-F5344CB8AC3E}">
        <p14:creationId xmlns:p14="http://schemas.microsoft.com/office/powerpoint/2010/main" val="246281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9" y="273050"/>
            <a:ext cx="8712201" cy="11620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err="1"/>
              <a:t>Bisqueware</a:t>
            </a:r>
            <a:r>
              <a:rPr lang="en-US" sz="6000" dirty="0"/>
              <a:t> Stage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8685" y="1752600"/>
            <a:ext cx="4697990" cy="4175991"/>
          </a:xfrm>
        </p:spPr>
      </p:pic>
      <p:sp>
        <p:nvSpPr>
          <p:cNvPr id="4" name="Text Placeholder 3"/>
          <p:cNvSpPr>
            <a:spLocks noGrp="1"/>
          </p:cNvSpPr>
          <p:nvPr>
            <p:ph type="body" sz="half" idx="2"/>
          </p:nvPr>
        </p:nvSpPr>
        <p:spPr>
          <a:xfrm>
            <a:off x="139700" y="1435100"/>
            <a:ext cx="3784600" cy="5003800"/>
          </a:xfrm>
        </p:spPr>
        <p:txBody>
          <a:bodyPr>
            <a:normAutofit fontScale="92500" lnSpcReduction="20000"/>
          </a:bodyPr>
          <a:lstStyle/>
          <a:p>
            <a:endParaRPr lang="en-US" sz="4400" dirty="0"/>
          </a:p>
          <a:p>
            <a:r>
              <a:rPr lang="en-US" sz="4400" dirty="0"/>
              <a:t>After clay is bisque fired in the kiln </a:t>
            </a:r>
            <a:r>
              <a:rPr lang="en-US" sz="2600" dirty="0"/>
              <a:t>(goes up to approximately 2000 degrees and takes 24 hours)</a:t>
            </a:r>
            <a:r>
              <a:rPr lang="en-US" sz="4400" dirty="0"/>
              <a:t>–  becomes hard, durable, waterproof</a:t>
            </a:r>
          </a:p>
          <a:p>
            <a:endParaRPr lang="en-US" sz="4400" dirty="0"/>
          </a:p>
        </p:txBody>
      </p:sp>
    </p:spTree>
    <p:extLst>
      <p:ext uri="{BB962C8B-B14F-4D97-AF65-F5344CB8AC3E}">
        <p14:creationId xmlns:p14="http://schemas.microsoft.com/office/powerpoint/2010/main" val="245085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C954-703D-A4C2-7057-EE94986BD3B0}"/>
              </a:ext>
            </a:extLst>
          </p:cNvPr>
          <p:cNvSpPr>
            <a:spLocks noGrp="1"/>
          </p:cNvSpPr>
          <p:nvPr>
            <p:ph type="title"/>
          </p:nvPr>
        </p:nvSpPr>
        <p:spPr/>
        <p:txBody>
          <a:bodyPr/>
          <a:lstStyle/>
          <a:p>
            <a:r>
              <a:rPr lang="en-US" dirty="0"/>
              <a:t>We will be meeting twice for Clay this month</a:t>
            </a:r>
          </a:p>
        </p:txBody>
      </p:sp>
      <p:sp>
        <p:nvSpPr>
          <p:cNvPr id="4" name="Text Placeholder 3">
            <a:extLst>
              <a:ext uri="{FF2B5EF4-FFF2-40B4-BE49-F238E27FC236}">
                <a16:creationId xmlns:a16="http://schemas.microsoft.com/office/drawing/2014/main" id="{AB699755-2833-9BD2-2EC6-B162FFC3780F}"/>
              </a:ext>
            </a:extLst>
          </p:cNvPr>
          <p:cNvSpPr>
            <a:spLocks noGrp="1"/>
          </p:cNvSpPr>
          <p:nvPr>
            <p:ph type="body" sz="half" idx="2"/>
          </p:nvPr>
        </p:nvSpPr>
        <p:spPr>
          <a:xfrm>
            <a:off x="284276" y="1435100"/>
            <a:ext cx="3519098" cy="5149850"/>
          </a:xfrm>
        </p:spPr>
        <p:txBody>
          <a:bodyPr>
            <a:normAutofit lnSpcReduction="10000"/>
          </a:bodyPr>
          <a:lstStyle/>
          <a:p>
            <a:pPr marL="342900" indent="-342900">
              <a:buFont typeface="+mj-lt"/>
              <a:buAutoNum type="arabicPeriod"/>
            </a:pPr>
            <a:r>
              <a:rPr lang="en-US" sz="1800" dirty="0"/>
              <a:t>Today to make the wet clay bowls</a:t>
            </a:r>
          </a:p>
          <a:p>
            <a:pPr marL="800100" lvl="1" indent="-342900">
              <a:buFont typeface="Arial" panose="020B0604020202020204" pitchFamily="34" charset="0"/>
              <a:buChar char="•"/>
            </a:pPr>
            <a:r>
              <a:rPr lang="en-US" sz="1600" dirty="0"/>
              <a:t>Clay must dry for 7-14 days before going into the kiln to Bisque Fire.</a:t>
            </a:r>
          </a:p>
          <a:p>
            <a:pPr marL="800100" lvl="1" indent="-342900">
              <a:buFont typeface="Arial" panose="020B0604020202020204" pitchFamily="34" charset="0"/>
              <a:buChar char="•"/>
            </a:pPr>
            <a:r>
              <a:rPr lang="en-US" sz="1600" dirty="0"/>
              <a:t>It will then go into the kiln to fire to become hard.</a:t>
            </a:r>
          </a:p>
          <a:p>
            <a:pPr marL="342900" indent="-342900">
              <a:buFont typeface="+mj-lt"/>
              <a:buAutoNum type="arabicPeriod"/>
            </a:pPr>
            <a:endParaRPr lang="en-US" sz="1800" dirty="0"/>
          </a:p>
          <a:p>
            <a:pPr marL="342900" indent="-342900">
              <a:buFont typeface="+mj-lt"/>
              <a:buAutoNum type="arabicPeriod"/>
            </a:pPr>
            <a:r>
              <a:rPr lang="en-US" sz="1800" dirty="0"/>
              <a:t>In 1 – 2 weeks to add color to your bowls.</a:t>
            </a:r>
          </a:p>
          <a:p>
            <a:pPr marL="800100" lvl="1" indent="-342900">
              <a:buFont typeface="+mj-lt"/>
              <a:buAutoNum type="arabicPeriod"/>
            </a:pPr>
            <a:r>
              <a:rPr lang="en-US" sz="1600" dirty="0"/>
              <a:t>We will be painting on glaze.</a:t>
            </a:r>
          </a:p>
          <a:p>
            <a:pPr marL="1257300" lvl="2" indent="-342900">
              <a:buFont typeface="+mj-lt"/>
              <a:buAutoNum type="arabicPeriod"/>
            </a:pPr>
            <a:r>
              <a:rPr lang="en-US" sz="1600" dirty="0"/>
              <a:t>Glaze is a liquid mixture of clay, powdered glass and frit, and water.</a:t>
            </a:r>
          </a:p>
          <a:p>
            <a:pPr marL="800100" lvl="1" indent="-342900">
              <a:buFont typeface="+mj-lt"/>
              <a:buAutoNum type="arabicPeriod"/>
            </a:pPr>
            <a:r>
              <a:rPr lang="en-US" sz="1600" dirty="0"/>
              <a:t>We will be adding translucent glass beads to the bottom of your bowls.</a:t>
            </a:r>
          </a:p>
          <a:p>
            <a:pPr marL="800100" lvl="1" indent="-342900">
              <a:buFont typeface="+mj-lt"/>
              <a:buAutoNum type="arabicPeriod"/>
            </a:pPr>
            <a:endParaRPr lang="en-US" sz="1600" dirty="0"/>
          </a:p>
          <a:p>
            <a:pPr marL="800100" lvl="1" indent="-342900">
              <a:buFont typeface="+mj-lt"/>
              <a:buAutoNum type="arabicPeriod"/>
            </a:pPr>
            <a:r>
              <a:rPr lang="en-US" sz="1600" dirty="0"/>
              <a:t>Your glazed bowls will go into the kiln to be Glaze Fired.</a:t>
            </a:r>
          </a:p>
        </p:txBody>
      </p:sp>
      <p:pic>
        <p:nvPicPr>
          <p:cNvPr id="6" name="Picture 5">
            <a:extLst>
              <a:ext uri="{FF2B5EF4-FFF2-40B4-BE49-F238E27FC236}">
                <a16:creationId xmlns:a16="http://schemas.microsoft.com/office/drawing/2014/main" id="{25F83808-D801-1F1C-A6A0-0F748D41658B}"/>
              </a:ext>
            </a:extLst>
          </p:cNvPr>
          <p:cNvPicPr>
            <a:picLocks noChangeAspect="1"/>
          </p:cNvPicPr>
          <p:nvPr/>
        </p:nvPicPr>
        <p:blipFill>
          <a:blip r:embed="rId2"/>
          <a:stretch>
            <a:fillRect/>
          </a:stretch>
        </p:blipFill>
        <p:spPr>
          <a:xfrm>
            <a:off x="3661478" y="409968"/>
            <a:ext cx="3048264" cy="2476715"/>
          </a:xfrm>
          <a:prstGeom prst="rect">
            <a:avLst/>
          </a:prstGeom>
        </p:spPr>
      </p:pic>
      <p:pic>
        <p:nvPicPr>
          <p:cNvPr id="8" name="Picture 7">
            <a:extLst>
              <a:ext uri="{FF2B5EF4-FFF2-40B4-BE49-F238E27FC236}">
                <a16:creationId xmlns:a16="http://schemas.microsoft.com/office/drawing/2014/main" id="{7ABB2077-EFCF-98E4-83F5-C936457E4F88}"/>
              </a:ext>
            </a:extLst>
          </p:cNvPr>
          <p:cNvPicPr>
            <a:picLocks noChangeAspect="1"/>
          </p:cNvPicPr>
          <p:nvPr/>
        </p:nvPicPr>
        <p:blipFill>
          <a:blip r:embed="rId3"/>
          <a:stretch>
            <a:fillRect/>
          </a:stretch>
        </p:blipFill>
        <p:spPr>
          <a:xfrm>
            <a:off x="6802508" y="409968"/>
            <a:ext cx="2057216" cy="2679916"/>
          </a:xfrm>
          <a:prstGeom prst="rect">
            <a:avLst/>
          </a:prstGeom>
        </p:spPr>
      </p:pic>
      <p:pic>
        <p:nvPicPr>
          <p:cNvPr id="10" name="Picture 9">
            <a:extLst>
              <a:ext uri="{FF2B5EF4-FFF2-40B4-BE49-F238E27FC236}">
                <a16:creationId xmlns:a16="http://schemas.microsoft.com/office/drawing/2014/main" id="{495F6ABE-EB30-0AFF-ECB4-CFE4B56D4143}"/>
              </a:ext>
            </a:extLst>
          </p:cNvPr>
          <p:cNvPicPr>
            <a:picLocks noChangeAspect="1"/>
          </p:cNvPicPr>
          <p:nvPr/>
        </p:nvPicPr>
        <p:blipFill>
          <a:blip r:embed="rId4"/>
          <a:stretch>
            <a:fillRect/>
          </a:stretch>
        </p:blipFill>
        <p:spPr>
          <a:xfrm>
            <a:off x="6882128" y="3089884"/>
            <a:ext cx="1977596" cy="2280547"/>
          </a:xfrm>
          <a:prstGeom prst="rect">
            <a:avLst/>
          </a:prstGeom>
        </p:spPr>
      </p:pic>
      <p:pic>
        <p:nvPicPr>
          <p:cNvPr id="12" name="Picture 11">
            <a:extLst>
              <a:ext uri="{FF2B5EF4-FFF2-40B4-BE49-F238E27FC236}">
                <a16:creationId xmlns:a16="http://schemas.microsoft.com/office/drawing/2014/main" id="{E78C9876-1F3C-775D-5D4F-5D69FE3A31CB}"/>
              </a:ext>
            </a:extLst>
          </p:cNvPr>
          <p:cNvPicPr>
            <a:picLocks noChangeAspect="1"/>
          </p:cNvPicPr>
          <p:nvPr/>
        </p:nvPicPr>
        <p:blipFill>
          <a:blip r:embed="rId5"/>
          <a:stretch>
            <a:fillRect/>
          </a:stretch>
        </p:blipFill>
        <p:spPr>
          <a:xfrm>
            <a:off x="4915427" y="2839319"/>
            <a:ext cx="1990280" cy="1857595"/>
          </a:xfrm>
          <a:prstGeom prst="rect">
            <a:avLst/>
          </a:prstGeom>
        </p:spPr>
      </p:pic>
      <p:pic>
        <p:nvPicPr>
          <p:cNvPr id="14" name="Picture 13">
            <a:extLst>
              <a:ext uri="{FF2B5EF4-FFF2-40B4-BE49-F238E27FC236}">
                <a16:creationId xmlns:a16="http://schemas.microsoft.com/office/drawing/2014/main" id="{6A2A5FA9-7DE6-6730-4A89-FFCD02AA82EA}"/>
              </a:ext>
            </a:extLst>
          </p:cNvPr>
          <p:cNvPicPr>
            <a:picLocks noChangeAspect="1"/>
          </p:cNvPicPr>
          <p:nvPr/>
        </p:nvPicPr>
        <p:blipFill>
          <a:blip r:embed="rId6"/>
          <a:stretch>
            <a:fillRect/>
          </a:stretch>
        </p:blipFill>
        <p:spPr>
          <a:xfrm>
            <a:off x="4363945" y="4459080"/>
            <a:ext cx="2438563" cy="1822701"/>
          </a:xfrm>
          <a:prstGeom prst="rect">
            <a:avLst/>
          </a:prstGeom>
        </p:spPr>
      </p:pic>
    </p:spTree>
    <p:extLst>
      <p:ext uri="{BB962C8B-B14F-4D97-AF65-F5344CB8AC3E}">
        <p14:creationId xmlns:p14="http://schemas.microsoft.com/office/powerpoint/2010/main" val="2895817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7912100" cy="703262"/>
          </a:xfrm>
        </p:spPr>
        <p:txBody>
          <a:bodyPr>
            <a:normAutofit fontScale="90000"/>
          </a:bodyPr>
          <a:lstStyle/>
          <a:p>
            <a:r>
              <a:rPr lang="en-US" dirty="0"/>
              <a:t>Steps for making pinch pots</a:t>
            </a:r>
          </a:p>
        </p:txBody>
      </p:sp>
      <p:sp>
        <p:nvSpPr>
          <p:cNvPr id="7" name="TextBox 6"/>
          <p:cNvSpPr txBox="1"/>
          <p:nvPr/>
        </p:nvSpPr>
        <p:spPr>
          <a:xfrm>
            <a:off x="1066800" y="6464300"/>
            <a:ext cx="7061200" cy="369332"/>
          </a:xfrm>
          <a:prstGeom prst="rect">
            <a:avLst/>
          </a:prstGeom>
          <a:noFill/>
        </p:spPr>
        <p:txBody>
          <a:bodyPr wrap="square" rtlCol="0">
            <a:spAutoFit/>
          </a:bodyPr>
          <a:lstStyle/>
          <a:p>
            <a:endParaRPr lang="en-US" dirty="0"/>
          </a:p>
        </p:txBody>
      </p:sp>
      <p:pic>
        <p:nvPicPr>
          <p:cNvPr id="11" name="Picture 10"/>
          <p:cNvPicPr>
            <a:picLocks noChangeAspect="1"/>
          </p:cNvPicPr>
          <p:nvPr/>
        </p:nvPicPr>
        <p:blipFill>
          <a:blip r:embed="rId3"/>
          <a:stretch>
            <a:fillRect/>
          </a:stretch>
        </p:blipFill>
        <p:spPr>
          <a:xfrm>
            <a:off x="457200" y="863600"/>
            <a:ext cx="2895600" cy="2219960"/>
          </a:xfrm>
          <a:prstGeom prst="rect">
            <a:avLst/>
          </a:prstGeom>
        </p:spPr>
      </p:pic>
      <p:pic>
        <p:nvPicPr>
          <p:cNvPr id="12" name="Picture 11"/>
          <p:cNvPicPr>
            <a:picLocks noChangeAspect="1"/>
          </p:cNvPicPr>
          <p:nvPr/>
        </p:nvPicPr>
        <p:blipFill>
          <a:blip r:embed="rId4"/>
          <a:stretch>
            <a:fillRect/>
          </a:stretch>
        </p:blipFill>
        <p:spPr>
          <a:xfrm>
            <a:off x="3657600" y="886460"/>
            <a:ext cx="2616200" cy="2215049"/>
          </a:xfrm>
          <a:prstGeom prst="rect">
            <a:avLst/>
          </a:prstGeom>
        </p:spPr>
      </p:pic>
      <p:sp>
        <p:nvSpPr>
          <p:cNvPr id="13" name="TextBox 12"/>
          <p:cNvSpPr txBox="1"/>
          <p:nvPr/>
        </p:nvSpPr>
        <p:spPr>
          <a:xfrm>
            <a:off x="457201" y="3186668"/>
            <a:ext cx="2895600" cy="646331"/>
          </a:xfrm>
          <a:prstGeom prst="rect">
            <a:avLst/>
          </a:prstGeom>
          <a:noFill/>
        </p:spPr>
        <p:txBody>
          <a:bodyPr wrap="square" rtlCol="0">
            <a:spAutoFit/>
          </a:bodyPr>
          <a:lstStyle/>
          <a:p>
            <a:r>
              <a:rPr lang="en-US" b="1" u="sng" dirty="0"/>
              <a:t>Step 1</a:t>
            </a:r>
            <a:r>
              <a:rPr lang="en-US" dirty="0"/>
              <a:t>) Make the clay into a round ball</a:t>
            </a:r>
          </a:p>
        </p:txBody>
      </p:sp>
      <p:sp>
        <p:nvSpPr>
          <p:cNvPr id="14" name="TextBox 13"/>
          <p:cNvSpPr txBox="1"/>
          <p:nvPr/>
        </p:nvSpPr>
        <p:spPr>
          <a:xfrm>
            <a:off x="3657600" y="3189377"/>
            <a:ext cx="2705100" cy="1200329"/>
          </a:xfrm>
          <a:prstGeom prst="rect">
            <a:avLst/>
          </a:prstGeom>
          <a:noFill/>
        </p:spPr>
        <p:txBody>
          <a:bodyPr wrap="square" rtlCol="0">
            <a:spAutoFit/>
          </a:bodyPr>
          <a:lstStyle/>
          <a:p>
            <a:r>
              <a:rPr lang="en-US" b="1" u="sng" dirty="0"/>
              <a:t>Step 2</a:t>
            </a:r>
            <a:r>
              <a:rPr lang="en-US" dirty="0"/>
              <a:t>) Push your thumb in the center but leave ¼ thick clay on bottom and walls</a:t>
            </a:r>
          </a:p>
        </p:txBody>
      </p:sp>
      <p:pic>
        <p:nvPicPr>
          <p:cNvPr id="15" name="Picture 14"/>
          <p:cNvPicPr>
            <a:picLocks noChangeAspect="1"/>
          </p:cNvPicPr>
          <p:nvPr/>
        </p:nvPicPr>
        <p:blipFill>
          <a:blip r:embed="rId5"/>
          <a:stretch>
            <a:fillRect/>
          </a:stretch>
        </p:blipFill>
        <p:spPr>
          <a:xfrm>
            <a:off x="6645166" y="863600"/>
            <a:ext cx="2295634" cy="2219113"/>
          </a:xfrm>
          <a:prstGeom prst="rect">
            <a:avLst/>
          </a:prstGeom>
        </p:spPr>
      </p:pic>
      <p:sp>
        <p:nvSpPr>
          <p:cNvPr id="16" name="TextBox 15"/>
          <p:cNvSpPr txBox="1"/>
          <p:nvPr/>
        </p:nvSpPr>
        <p:spPr>
          <a:xfrm>
            <a:off x="6645166" y="3186668"/>
            <a:ext cx="2295635" cy="923330"/>
          </a:xfrm>
          <a:prstGeom prst="rect">
            <a:avLst/>
          </a:prstGeom>
          <a:noFill/>
        </p:spPr>
        <p:txBody>
          <a:bodyPr wrap="square" rtlCol="0">
            <a:spAutoFit/>
          </a:bodyPr>
          <a:lstStyle/>
          <a:p>
            <a:r>
              <a:rPr lang="en-US" b="1" u="sng" dirty="0"/>
              <a:t>Step 3</a:t>
            </a:r>
            <a:r>
              <a:rPr lang="en-US" dirty="0"/>
              <a:t>) Pinch and turn while holding in the palm of your hand</a:t>
            </a:r>
          </a:p>
        </p:txBody>
      </p:sp>
      <p:pic>
        <p:nvPicPr>
          <p:cNvPr id="17" name="Picture 16"/>
          <p:cNvPicPr>
            <a:picLocks noChangeAspect="1"/>
          </p:cNvPicPr>
          <p:nvPr/>
        </p:nvPicPr>
        <p:blipFill>
          <a:blip r:embed="rId6"/>
          <a:stretch>
            <a:fillRect/>
          </a:stretch>
        </p:blipFill>
        <p:spPr>
          <a:xfrm>
            <a:off x="2222205" y="4343400"/>
            <a:ext cx="4699295" cy="1818501"/>
          </a:xfrm>
          <a:prstGeom prst="rect">
            <a:avLst/>
          </a:prstGeom>
        </p:spPr>
      </p:pic>
      <p:sp>
        <p:nvSpPr>
          <p:cNvPr id="18" name="TextBox 17"/>
          <p:cNvSpPr txBox="1"/>
          <p:nvPr/>
        </p:nvSpPr>
        <p:spPr>
          <a:xfrm>
            <a:off x="771437" y="4528066"/>
            <a:ext cx="1331051" cy="369332"/>
          </a:xfrm>
          <a:prstGeom prst="rect">
            <a:avLst/>
          </a:prstGeom>
          <a:noFill/>
        </p:spPr>
        <p:txBody>
          <a:bodyPr wrap="none" rtlCol="0">
            <a:spAutoFit/>
          </a:bodyPr>
          <a:lstStyle/>
          <a:p>
            <a:r>
              <a:rPr lang="en-US" b="1" u="sng" dirty="0"/>
              <a:t>Steps 4 &amp; 5)</a:t>
            </a:r>
          </a:p>
        </p:txBody>
      </p:sp>
    </p:spTree>
    <p:extLst>
      <p:ext uri="{BB962C8B-B14F-4D97-AF65-F5344CB8AC3E}">
        <p14:creationId xmlns:p14="http://schemas.microsoft.com/office/powerpoint/2010/main" val="2664589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BB1F-8EE4-356C-8E1A-1419AC259A15}"/>
              </a:ext>
            </a:extLst>
          </p:cNvPr>
          <p:cNvSpPr>
            <a:spLocks noGrp="1"/>
          </p:cNvSpPr>
          <p:nvPr>
            <p:ph type="title"/>
          </p:nvPr>
        </p:nvSpPr>
        <p:spPr>
          <a:xfrm>
            <a:off x="457200" y="274638"/>
            <a:ext cx="8229600" cy="639762"/>
          </a:xfrm>
        </p:spPr>
        <p:txBody>
          <a:bodyPr>
            <a:normAutofit fontScale="90000"/>
          </a:bodyPr>
          <a:lstStyle/>
          <a:p>
            <a:r>
              <a:rPr lang="en-US" dirty="0"/>
              <a:t>Steps </a:t>
            </a:r>
          </a:p>
        </p:txBody>
      </p:sp>
      <p:sp>
        <p:nvSpPr>
          <p:cNvPr id="4" name="Text Placeholder 3">
            <a:extLst>
              <a:ext uri="{FF2B5EF4-FFF2-40B4-BE49-F238E27FC236}">
                <a16:creationId xmlns:a16="http://schemas.microsoft.com/office/drawing/2014/main" id="{32B2EF91-0157-8C9C-51D8-5AA029E14252}"/>
              </a:ext>
            </a:extLst>
          </p:cNvPr>
          <p:cNvSpPr>
            <a:spLocks noGrp="1"/>
          </p:cNvSpPr>
          <p:nvPr>
            <p:ph type="body" idx="1"/>
          </p:nvPr>
        </p:nvSpPr>
        <p:spPr>
          <a:xfrm>
            <a:off x="457200" y="875508"/>
            <a:ext cx="4040188" cy="639762"/>
          </a:xfrm>
        </p:spPr>
        <p:txBody>
          <a:bodyPr>
            <a:normAutofit/>
          </a:bodyPr>
          <a:lstStyle/>
          <a:p>
            <a:r>
              <a:rPr lang="en-US" dirty="0"/>
              <a:t>Making the Pinch Pot bowls</a:t>
            </a:r>
          </a:p>
        </p:txBody>
      </p:sp>
      <p:graphicFrame>
        <p:nvGraphicFramePr>
          <p:cNvPr id="13" name="Content Placeholder 4">
            <a:extLst>
              <a:ext uri="{FF2B5EF4-FFF2-40B4-BE49-F238E27FC236}">
                <a16:creationId xmlns:a16="http://schemas.microsoft.com/office/drawing/2014/main" id="{D512C826-F79B-ED22-DD1E-76E6901E5D7A}"/>
              </a:ext>
            </a:extLst>
          </p:cNvPr>
          <p:cNvGraphicFramePr>
            <a:graphicFrameLocks noGrp="1"/>
          </p:cNvGraphicFramePr>
          <p:nvPr>
            <p:ph sz="half" idx="2"/>
            <p:extLst>
              <p:ext uri="{D42A27DB-BD31-4B8C-83A1-F6EECF244321}">
                <p14:modId xmlns:p14="http://schemas.microsoft.com/office/powerpoint/2010/main" val="3675345112"/>
              </p:ext>
            </p:extLst>
          </p:nvPr>
        </p:nvGraphicFramePr>
        <p:xfrm>
          <a:off x="457200" y="1535113"/>
          <a:ext cx="4040188" cy="5048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99EF5947-0313-282F-3272-8256C111EAC7}"/>
              </a:ext>
            </a:extLst>
          </p:cNvPr>
          <p:cNvSpPr>
            <a:spLocks noGrp="1"/>
          </p:cNvSpPr>
          <p:nvPr>
            <p:ph type="body" sz="quarter" idx="3"/>
          </p:nvPr>
        </p:nvSpPr>
        <p:spPr>
          <a:xfrm>
            <a:off x="4571206" y="914400"/>
            <a:ext cx="4041775" cy="639762"/>
          </a:xfrm>
        </p:spPr>
        <p:txBody>
          <a:bodyPr>
            <a:normAutofit/>
          </a:bodyPr>
          <a:lstStyle/>
          <a:p>
            <a:r>
              <a:rPr lang="en-US" dirty="0"/>
              <a:t>Size of your bowl</a:t>
            </a:r>
          </a:p>
        </p:txBody>
      </p:sp>
      <p:sp>
        <p:nvSpPr>
          <p:cNvPr id="7" name="Content Placeholder 6">
            <a:extLst>
              <a:ext uri="{FF2B5EF4-FFF2-40B4-BE49-F238E27FC236}">
                <a16:creationId xmlns:a16="http://schemas.microsoft.com/office/drawing/2014/main" id="{6AEBF1B5-94C9-4203-1F6F-60E7ACE45E35}"/>
              </a:ext>
            </a:extLst>
          </p:cNvPr>
          <p:cNvSpPr>
            <a:spLocks noGrp="1"/>
          </p:cNvSpPr>
          <p:nvPr>
            <p:ph sz="quarter" idx="4"/>
          </p:nvPr>
        </p:nvSpPr>
        <p:spPr>
          <a:xfrm>
            <a:off x="4645025" y="1554162"/>
            <a:ext cx="4041775" cy="4572001"/>
          </a:xfrm>
        </p:spPr>
        <p:txBody>
          <a:bodyPr>
            <a:normAutofit/>
          </a:bodyPr>
          <a:lstStyle/>
          <a:p>
            <a:r>
              <a:rPr lang="en-US" dirty="0"/>
              <a:t>Thickness of your bowl should be ½” thick on all sides. (floor, walls)</a:t>
            </a:r>
          </a:p>
          <a:p>
            <a:r>
              <a:rPr lang="en-US" dirty="0"/>
              <a:t>Height of your bowl’s wall, be EQUAL OR GREATER THAN 1” INCH.  </a:t>
            </a:r>
          </a:p>
          <a:p>
            <a:pPr lvl="1"/>
            <a:r>
              <a:rPr lang="en-US" dirty="0"/>
              <a:t>Or else the glass will spill out in the kiln and adhere to the kiln.</a:t>
            </a:r>
          </a:p>
          <a:p>
            <a:endParaRPr lang="en-US" dirty="0"/>
          </a:p>
          <a:p>
            <a:endParaRPr lang="en-US" dirty="0"/>
          </a:p>
        </p:txBody>
      </p:sp>
      <p:pic>
        <p:nvPicPr>
          <p:cNvPr id="11" name="Picture 10" descr="Diagram, venn diagram&#10;&#10;Description automatically generated">
            <a:extLst>
              <a:ext uri="{FF2B5EF4-FFF2-40B4-BE49-F238E27FC236}">
                <a16:creationId xmlns:a16="http://schemas.microsoft.com/office/drawing/2014/main" id="{94ABAA7B-955D-260D-04BB-94DEA34D6699}"/>
              </a:ext>
            </a:extLst>
          </p:cNvPr>
          <p:cNvPicPr>
            <a:picLocks noChangeAspect="1"/>
          </p:cNvPicPr>
          <p:nvPr/>
        </p:nvPicPr>
        <p:blipFill>
          <a:blip r:embed="rId7"/>
          <a:stretch>
            <a:fillRect/>
          </a:stretch>
        </p:blipFill>
        <p:spPr>
          <a:xfrm>
            <a:off x="4497388" y="5158378"/>
            <a:ext cx="1608591" cy="1570443"/>
          </a:xfrm>
          <a:prstGeom prst="rect">
            <a:avLst/>
          </a:prstGeom>
        </p:spPr>
      </p:pic>
    </p:spTree>
    <p:extLst>
      <p:ext uri="{BB962C8B-B14F-4D97-AF65-F5344CB8AC3E}">
        <p14:creationId xmlns:p14="http://schemas.microsoft.com/office/powerpoint/2010/main" val="312564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FCC0E9-305B-DF6B-CB14-18B83E7AEC22}"/>
              </a:ext>
            </a:extLst>
          </p:cNvPr>
          <p:cNvSpPr>
            <a:spLocks noGrp="1"/>
          </p:cNvSpPr>
          <p:nvPr>
            <p:ph type="body" idx="1"/>
          </p:nvPr>
        </p:nvSpPr>
        <p:spPr>
          <a:xfrm>
            <a:off x="457200" y="411956"/>
            <a:ext cx="4040188" cy="63976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r>
              <a:rPr lang="en-US" dirty="0"/>
              <a:t>Steps Continued…..</a:t>
            </a:r>
          </a:p>
        </p:txBody>
      </p:sp>
      <p:sp>
        <p:nvSpPr>
          <p:cNvPr id="4" name="Content Placeholder 3">
            <a:extLst>
              <a:ext uri="{FF2B5EF4-FFF2-40B4-BE49-F238E27FC236}">
                <a16:creationId xmlns:a16="http://schemas.microsoft.com/office/drawing/2014/main" id="{DD68C31F-9686-1B76-95B2-634BF3F0F704}"/>
              </a:ext>
            </a:extLst>
          </p:cNvPr>
          <p:cNvSpPr>
            <a:spLocks noGrp="1"/>
          </p:cNvSpPr>
          <p:nvPr>
            <p:ph sz="half" idx="2"/>
          </p:nvPr>
        </p:nvSpPr>
        <p:spPr>
          <a:xfrm>
            <a:off x="457200" y="1230882"/>
            <a:ext cx="4040188" cy="5254918"/>
          </a:xfrm>
        </p:spPr>
        <p:txBody>
          <a:bodyPr>
            <a:normAutofit fontScale="85000" lnSpcReduction="20000"/>
          </a:bodyPr>
          <a:lstStyle/>
          <a:p>
            <a:pPr marL="457200" indent="-457200">
              <a:buFont typeface="+mj-lt"/>
              <a:buAutoNum type="arabicPeriod"/>
            </a:pPr>
            <a:r>
              <a:rPr lang="en-US" sz="2200" dirty="0"/>
              <a:t>Turn bowl over and write your First Name, your teacher’s last name beginning letter, and year.</a:t>
            </a:r>
          </a:p>
          <a:p>
            <a:pPr marL="60325" lvl="2" indent="0" algn="ctr">
              <a:buNone/>
            </a:pPr>
            <a:r>
              <a:rPr lang="en-US" sz="2200" dirty="0"/>
              <a:t>Alice</a:t>
            </a:r>
          </a:p>
          <a:p>
            <a:pPr marL="60325" lvl="2" indent="0" algn="ctr">
              <a:buNone/>
            </a:pPr>
            <a:r>
              <a:rPr lang="en-US" sz="2200" dirty="0"/>
              <a:t>R</a:t>
            </a:r>
          </a:p>
          <a:p>
            <a:pPr marL="60325" lvl="2" indent="0" algn="ctr">
              <a:buNone/>
            </a:pPr>
            <a:r>
              <a:rPr lang="en-US" sz="2200" dirty="0"/>
              <a:t>2023</a:t>
            </a:r>
          </a:p>
          <a:p>
            <a:pPr marL="517525" lvl="2" indent="-457200">
              <a:spcAft>
                <a:spcPts val="600"/>
              </a:spcAft>
              <a:buFont typeface="+mj-lt"/>
              <a:buAutoNum type="arabicPeriod" startAt="2"/>
            </a:pPr>
            <a:r>
              <a:rPr lang="en-US" sz="2200" dirty="0"/>
              <a:t>Turn bowl back over to the top side.</a:t>
            </a:r>
          </a:p>
          <a:p>
            <a:pPr marL="517525" lvl="2" indent="-457200">
              <a:spcAft>
                <a:spcPts val="600"/>
              </a:spcAft>
              <a:buFont typeface="+mj-lt"/>
              <a:buAutoNum type="arabicPeriod" startAt="2"/>
            </a:pPr>
            <a:r>
              <a:rPr lang="en-US" sz="2200" dirty="0"/>
              <a:t>Dab water on your finger and smooth out all cracks and tears.</a:t>
            </a:r>
          </a:p>
          <a:p>
            <a:pPr marL="517525" lvl="2" indent="-457200">
              <a:spcAft>
                <a:spcPts val="600"/>
              </a:spcAft>
              <a:buFont typeface="+mj-lt"/>
              <a:buAutoNum type="arabicPeriod" startAt="2"/>
            </a:pPr>
            <a:r>
              <a:rPr lang="en-US" sz="2200" dirty="0"/>
              <a:t>Decorate the rim and exterior wall of the bowl (optional)</a:t>
            </a:r>
          </a:p>
          <a:p>
            <a:pPr marL="517525" lvl="2" indent="-457200">
              <a:spcAft>
                <a:spcPts val="600"/>
              </a:spcAft>
              <a:buFont typeface="+mj-lt"/>
              <a:buAutoNum type="arabicPeriod" startAt="2"/>
            </a:pPr>
            <a:r>
              <a:rPr lang="en-US" sz="2200" dirty="0"/>
              <a:t>Use your smaller 1/3 ball of clay to make a creature or scene inside your bowl.  </a:t>
            </a:r>
          </a:p>
          <a:p>
            <a:pPr marL="517525" lvl="2" indent="-457200">
              <a:spcAft>
                <a:spcPts val="600"/>
              </a:spcAft>
              <a:buFont typeface="+mj-lt"/>
              <a:buAutoNum type="arabicPeriod" startAt="2"/>
            </a:pPr>
            <a:r>
              <a:rPr lang="en-US" sz="2200" dirty="0"/>
              <a:t>To attach the objects to each other or to the bowl, remember to use the Score and Slip method.</a:t>
            </a:r>
          </a:p>
          <a:p>
            <a:pPr marL="0" indent="-739775">
              <a:buNone/>
            </a:pPr>
            <a:endParaRPr lang="en-US" dirty="0"/>
          </a:p>
          <a:p>
            <a:pPr marL="0" indent="-739775">
              <a:buNone/>
            </a:pPr>
            <a:endParaRPr lang="en-US" dirty="0"/>
          </a:p>
        </p:txBody>
      </p:sp>
      <p:sp>
        <p:nvSpPr>
          <p:cNvPr id="5" name="Text Placeholder 4">
            <a:extLst>
              <a:ext uri="{FF2B5EF4-FFF2-40B4-BE49-F238E27FC236}">
                <a16:creationId xmlns:a16="http://schemas.microsoft.com/office/drawing/2014/main" id="{7FE7183A-F5FD-3984-059F-6C4962A8AE69}"/>
              </a:ext>
            </a:extLst>
          </p:cNvPr>
          <p:cNvSpPr>
            <a:spLocks noGrp="1"/>
          </p:cNvSpPr>
          <p:nvPr>
            <p:ph type="body" sz="quarter" idx="3"/>
          </p:nvPr>
        </p:nvSpPr>
        <p:spPr>
          <a:xfrm>
            <a:off x="4645025" y="411956"/>
            <a:ext cx="4041775" cy="639762"/>
          </a:xfrm>
          <a:gradFill>
            <a:gsLst>
              <a:gs pos="13000">
                <a:schemeClr val="accent6">
                  <a:lumMod val="60000"/>
                  <a:lumOff val="40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r>
              <a:rPr lang="en-US" dirty="0"/>
              <a:t>Score &amp; Slip – Attaching Clay to Clay </a:t>
            </a:r>
          </a:p>
        </p:txBody>
      </p:sp>
      <p:sp>
        <p:nvSpPr>
          <p:cNvPr id="6" name="Content Placeholder 5">
            <a:extLst>
              <a:ext uri="{FF2B5EF4-FFF2-40B4-BE49-F238E27FC236}">
                <a16:creationId xmlns:a16="http://schemas.microsoft.com/office/drawing/2014/main" id="{2613F519-EF29-D121-D947-6AD7EBDB1ADD}"/>
              </a:ext>
            </a:extLst>
          </p:cNvPr>
          <p:cNvSpPr>
            <a:spLocks noGrp="1"/>
          </p:cNvSpPr>
          <p:nvPr>
            <p:ph sz="quarter" idx="4"/>
          </p:nvPr>
        </p:nvSpPr>
        <p:spPr>
          <a:xfrm>
            <a:off x="4645025" y="1191126"/>
            <a:ext cx="4041775" cy="4935037"/>
          </a:xfrm>
        </p:spPr>
        <p:txBody>
          <a:bodyPr>
            <a:normAutofit fontScale="85000" lnSpcReduction="20000"/>
          </a:bodyPr>
          <a:lstStyle/>
          <a:p>
            <a:r>
              <a:rPr lang="en-US" dirty="0"/>
              <a:t>Use wire brush or other sharp tool to create score marks (think Velcro ruff)</a:t>
            </a:r>
          </a:p>
          <a:p>
            <a:pPr lvl="1"/>
            <a:r>
              <a:rPr lang="en-US" dirty="0"/>
              <a:t>Score the side you are attaching</a:t>
            </a:r>
          </a:p>
          <a:p>
            <a:pPr lvl="1"/>
            <a:r>
              <a:rPr lang="en-US" dirty="0"/>
              <a:t>Score the receiving side of the bowl or object</a:t>
            </a:r>
          </a:p>
          <a:p>
            <a:r>
              <a:rPr lang="en-US" dirty="0"/>
              <a:t>Add a drop of water to the receiving side score marks.</a:t>
            </a:r>
          </a:p>
          <a:p>
            <a:r>
              <a:rPr lang="en-US" dirty="0"/>
              <a:t>Press firmly pieces together.</a:t>
            </a:r>
          </a:p>
          <a:p>
            <a:r>
              <a:rPr lang="en-US" dirty="0"/>
              <a:t>Smooth join creases with your finger or a smoothing tool.</a:t>
            </a:r>
          </a:p>
          <a:p>
            <a:endParaRPr lang="en-US" dirty="0"/>
          </a:p>
        </p:txBody>
      </p:sp>
    </p:spTree>
    <p:extLst>
      <p:ext uri="{BB962C8B-B14F-4D97-AF65-F5344CB8AC3E}">
        <p14:creationId xmlns:p14="http://schemas.microsoft.com/office/powerpoint/2010/main" val="4129595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10" y="396876"/>
            <a:ext cx="5537200" cy="1143000"/>
          </a:xfrm>
        </p:spPr>
        <p:txBody>
          <a:bodyPr>
            <a:normAutofit fontScale="90000"/>
          </a:bodyPr>
          <a:lstStyle/>
          <a:p>
            <a:r>
              <a:rPr lang="en-US" dirty="0"/>
              <a:t>How to attach clay pieces</a:t>
            </a:r>
            <a:br>
              <a:rPr lang="en-US" dirty="0"/>
            </a:br>
            <a:r>
              <a:rPr lang="en-US" dirty="0"/>
              <a:t>(Score and Attach)</a:t>
            </a:r>
          </a:p>
        </p:txBody>
      </p:sp>
      <p:pic>
        <p:nvPicPr>
          <p:cNvPr id="5" name="Picture 4"/>
          <p:cNvPicPr>
            <a:picLocks noChangeAspect="1"/>
          </p:cNvPicPr>
          <p:nvPr/>
        </p:nvPicPr>
        <p:blipFill>
          <a:blip r:embed="rId3"/>
          <a:stretch>
            <a:fillRect/>
          </a:stretch>
        </p:blipFill>
        <p:spPr>
          <a:xfrm>
            <a:off x="164410" y="1925638"/>
            <a:ext cx="5163930" cy="3446462"/>
          </a:xfrm>
          <a:prstGeom prst="rect">
            <a:avLst/>
          </a:prstGeom>
        </p:spPr>
      </p:pic>
      <p:sp>
        <p:nvSpPr>
          <p:cNvPr id="6" name="TextBox 5"/>
          <p:cNvSpPr txBox="1"/>
          <p:nvPr/>
        </p:nvSpPr>
        <p:spPr>
          <a:xfrm>
            <a:off x="5569640" y="3414067"/>
            <a:ext cx="3117160" cy="3139321"/>
          </a:xfrm>
          <a:prstGeom prst="rect">
            <a:avLst/>
          </a:prstGeom>
          <a:noFill/>
        </p:spPr>
        <p:txBody>
          <a:bodyPr wrap="square" rtlCol="0">
            <a:spAutoFit/>
          </a:bodyPr>
          <a:lstStyle/>
          <a:p>
            <a:pPr marL="342900" indent="-342900">
              <a:buAutoNum type="arabicParenR"/>
            </a:pPr>
            <a:r>
              <a:rPr lang="en-US" dirty="0"/>
              <a:t>Make scratches in clay like small tic </a:t>
            </a:r>
            <a:r>
              <a:rPr lang="en-US" dirty="0" err="1"/>
              <a:t>tac</a:t>
            </a:r>
            <a:r>
              <a:rPr lang="en-US" dirty="0"/>
              <a:t> toe marks.  This is called </a:t>
            </a:r>
            <a:r>
              <a:rPr lang="en-US" b="1" dirty="0"/>
              <a:t>scoring</a:t>
            </a:r>
            <a:r>
              <a:rPr lang="en-US" dirty="0"/>
              <a:t>.  </a:t>
            </a:r>
          </a:p>
          <a:p>
            <a:pPr marL="342900" indent="-342900">
              <a:buAutoNum type="arabicParenR"/>
            </a:pPr>
            <a:r>
              <a:rPr lang="en-US" b="1" u="sng" dirty="0"/>
              <a:t>Both</a:t>
            </a:r>
            <a:r>
              <a:rPr lang="en-US" dirty="0"/>
              <a:t> pieces being attached need these scratch marks. </a:t>
            </a:r>
          </a:p>
          <a:p>
            <a:pPr marL="342900" indent="-342900">
              <a:buAutoNum type="arabicParenR"/>
            </a:pPr>
            <a:r>
              <a:rPr lang="en-US" dirty="0"/>
              <a:t>Put a drop of water on each piece over the scratch marks.</a:t>
            </a:r>
          </a:p>
          <a:p>
            <a:pPr marL="342900" indent="-342900">
              <a:buAutoNum type="arabicParenR"/>
            </a:pPr>
            <a:r>
              <a:rPr lang="en-US" dirty="0"/>
              <a:t>Push the pieces together by connecting the scratch marks like </a:t>
            </a:r>
            <a:r>
              <a:rPr lang="en-US" dirty="0" err="1"/>
              <a:t>velcro</a:t>
            </a:r>
            <a:r>
              <a:rPr lang="en-US" dirty="0"/>
              <a:t>.</a:t>
            </a:r>
          </a:p>
        </p:txBody>
      </p:sp>
      <p:pic>
        <p:nvPicPr>
          <p:cNvPr id="7" name="Picture 6"/>
          <p:cNvPicPr>
            <a:picLocks noChangeAspect="1"/>
          </p:cNvPicPr>
          <p:nvPr/>
        </p:nvPicPr>
        <p:blipFill>
          <a:blip r:embed="rId4"/>
          <a:stretch>
            <a:fillRect/>
          </a:stretch>
        </p:blipFill>
        <p:spPr>
          <a:xfrm>
            <a:off x="5701610" y="-1109133"/>
            <a:ext cx="3263900" cy="4351866"/>
          </a:xfrm>
          <a:prstGeom prst="rect">
            <a:avLst/>
          </a:prstGeom>
        </p:spPr>
      </p:pic>
    </p:spTree>
    <p:extLst>
      <p:ext uri="{BB962C8B-B14F-4D97-AF65-F5344CB8AC3E}">
        <p14:creationId xmlns:p14="http://schemas.microsoft.com/office/powerpoint/2010/main" val="3902953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10084</TotalTime>
  <Words>1555</Words>
  <Application>Microsoft Office PowerPoint</Application>
  <PresentationFormat>On-screen Show (4:3)</PresentationFormat>
  <Paragraphs>134</Paragraphs>
  <Slides>22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Symbol</vt:lpstr>
      <vt:lpstr>Office Theme</vt:lpstr>
      <vt:lpstr>Clay with melted glass</vt:lpstr>
      <vt:lpstr>Plastic Stage</vt:lpstr>
      <vt:lpstr>Greenware Stage</vt:lpstr>
      <vt:lpstr>Bisqueware Stage</vt:lpstr>
      <vt:lpstr>We will be meeting twice for Clay this month</vt:lpstr>
      <vt:lpstr>Steps for making pinch pots</vt:lpstr>
      <vt:lpstr>Steps </vt:lpstr>
      <vt:lpstr>PowerPoint Presentation</vt:lpstr>
      <vt:lpstr>How to attach clay pieces (Score and Attach)</vt:lpstr>
      <vt:lpstr>PowerPoint Presentation</vt:lpstr>
      <vt:lpstr>Examples of ideas for this project </vt:lpstr>
      <vt:lpstr>PowerPoint Presentation</vt:lpstr>
      <vt:lpstr>PowerPoint Presentation</vt:lpstr>
      <vt:lpstr>PowerPoint Presentation</vt:lpstr>
      <vt:lpstr>PowerPoint Presentation</vt:lpstr>
      <vt:lpstr>PowerPoint Presentation</vt:lpstr>
      <vt:lpstr>Docent Setup for Glazing</vt:lpstr>
      <vt:lpstr>Glaze Instructions when using the shelf method:</vt:lpstr>
      <vt:lpstr>Docent information for Glazing Steps</vt:lpstr>
      <vt:lpstr>Glazing Instructions to Students</vt:lpstr>
      <vt:lpstr>Student Glaze instructions continued…</vt:lpstr>
      <vt:lpstr>Students - When you are finished</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Kiln</dc:title>
  <dc:creator>Kris and Heather McClure-Coleman</dc:creator>
  <cp:lastModifiedBy>Joanne Bottenberg</cp:lastModifiedBy>
  <cp:revision>44</cp:revision>
  <cp:lastPrinted>2013-03-19T13:58:43Z</cp:lastPrinted>
  <dcterms:created xsi:type="dcterms:W3CDTF">2011-11-16T03:07:54Z</dcterms:created>
  <dcterms:modified xsi:type="dcterms:W3CDTF">2023-03-22T06:19:13Z</dcterms:modified>
</cp:coreProperties>
</file>